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58" r:id="rId3"/>
    <p:sldId id="257" r:id="rId4"/>
    <p:sldId id="259" r:id="rId5"/>
    <p:sldId id="260" r:id="rId6"/>
    <p:sldId id="261" r:id="rId7"/>
    <p:sldId id="262" r:id="rId8"/>
    <p:sldId id="303" r:id="rId9"/>
    <p:sldId id="264" r:id="rId10"/>
    <p:sldId id="265" r:id="rId11"/>
    <p:sldId id="304" r:id="rId12"/>
    <p:sldId id="266" r:id="rId13"/>
    <p:sldId id="267" r:id="rId14"/>
    <p:sldId id="268" r:id="rId15"/>
    <p:sldId id="269" r:id="rId16"/>
    <p:sldId id="305" r:id="rId17"/>
    <p:sldId id="271" r:id="rId18"/>
    <p:sldId id="272" r:id="rId19"/>
    <p:sldId id="273" r:id="rId20"/>
    <p:sldId id="274" r:id="rId21"/>
    <p:sldId id="275"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20"/>
    <p:restoredTop sz="74407"/>
  </p:normalViewPr>
  <p:slideViewPr>
    <p:cSldViewPr snapToGrid="0" snapToObjects="1">
      <p:cViewPr>
        <p:scale>
          <a:sx n="110" d="100"/>
          <a:sy n="110" d="100"/>
        </p:scale>
        <p:origin x="2192" y="26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4683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**Summary:**</a:t>
            </a:r>
          </a:p>
          <a:p>
            <a:r>
              <a:rPr lang="en-US" dirty="0"/>
              <a:t>This introductory slide welcomes the audience and sets the stage for exploring AI's role in modern agile development.</a:t>
            </a:r>
          </a:p>
          <a:p>
            <a:endParaRPr lang="en-US" dirty="0"/>
          </a:p>
          <a:p>
            <a:r>
              <a:rPr lang="en-US" dirty="0"/>
              <a:t>**Speaker Notes:**</a:t>
            </a:r>
          </a:p>
          <a:p>
            <a:r>
              <a:rPr lang="en-US" dirty="0"/>
              <a:t>- Greet the audience and introduce yourself briefly.</a:t>
            </a:r>
          </a:p>
          <a:p>
            <a:r>
              <a:rPr lang="en-US" dirty="0"/>
              <a:t>- Invite everyone to settle in and prepare for an engaging session.</a:t>
            </a:r>
          </a:p>
          <a:p>
            <a:r>
              <a:rPr lang="en-US" dirty="0"/>
              <a:t>- Mention the presentation's title and its intriguing promise of transforming development practices with AI.</a:t>
            </a: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**Summary:**</a:t>
            </a:r>
          </a:p>
          <a:p>
            <a:r>
              <a:rPr lang="en-US" dirty="0"/>
              <a:t>This slide introduces three essential feedback loops—VISION, ADAPT, and LEAP—within AI-XP, defining their specific roles and timelines.</a:t>
            </a:r>
          </a:p>
          <a:p>
            <a:endParaRPr lang="en-US" dirty="0"/>
          </a:p>
          <a:p>
            <a:r>
              <a:rPr lang="en-US" dirty="0"/>
              <a:t>**Speaker Notes:**</a:t>
            </a:r>
          </a:p>
          <a:p>
            <a:r>
              <a:rPr lang="en-US" dirty="0"/>
              <a:t>Introduction to Frameworks:** The AI-XP Feedback Loops—VISION, ADAPT, LEAP—are crucial to integrating AI with XP methodologies."</a:t>
            </a:r>
          </a:p>
          <a:p>
            <a:r>
              <a:rPr lang="en-US" dirty="0"/>
              <a:t>- **VISION - Strategic Increment:** Describe VISION's role in long-term strategic planning, focusing on 1-3 month increments that align team objectives with market trends.</a:t>
            </a:r>
          </a:p>
          <a:p>
            <a:r>
              <a:rPr lang="en-US" dirty="0"/>
              <a:t>- **ADAPT - Agile Iteration:** Highlight ADAPT's function in ensuring agile responsiveness over 1-3 week iteration cycles, allowing teams to pivot and adjust plans based on real-time feedback.</a:t>
            </a:r>
          </a:p>
          <a:p>
            <a:r>
              <a:rPr lang="en-US" dirty="0"/>
              <a:t>- **LEAP - Daily Execution:** Explain LEAP's contribution to immediate execution needs, optimizing daily tasks and decision-making processes within seconds to days.</a:t>
            </a:r>
          </a:p>
          <a:p>
            <a:r>
              <a:rPr lang="en-US" dirty="0"/>
              <a:t>- **Collective Synergy:** "By working in harmony, these loops foster an adaptable and innovative development environment."</a:t>
            </a:r>
          </a:p>
          <a:p>
            <a:endParaRPr lang="en-US" dirty="0"/>
          </a:p>
          <a:p>
            <a:r>
              <a:rPr lang="en-US" dirty="0"/>
              <a:t>**Acronyms:**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**AI-XP**: Artificially Intelligent </a:t>
            </a:r>
            <a:r>
              <a:rPr lang="en-US" dirty="0" err="1"/>
              <a:t>eXtreme</a:t>
            </a:r>
            <a:r>
              <a:rPr lang="en-US" dirty="0"/>
              <a:t> Programming</a:t>
            </a:r>
            <a:br>
              <a:rPr lang="en-US" dirty="0"/>
            </a:br>
            <a:r>
              <a:rPr lang="en-US" dirty="0"/>
              <a:t>- **VISION**: Visionary Integration and Strategic Oversight Navigated by AI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**ADAPT**: AI-Driven Agile Planning and Transitions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**LEAP**: LLM Enhanced Agile Programming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**Summary:**</a:t>
            </a:r>
          </a:p>
          <a:p>
            <a:r>
              <a:rPr lang="en-US" dirty="0"/>
              <a:t>This slide references important acronyms unique to the AI-XP context, enhancing understanding and clarity.</a:t>
            </a:r>
          </a:p>
          <a:p>
            <a:endParaRPr lang="en-US" dirty="0"/>
          </a:p>
          <a:p>
            <a:r>
              <a:rPr lang="en-US" dirty="0"/>
              <a:t>This is one of the few heavy text slides</a:t>
            </a:r>
          </a:p>
          <a:p>
            <a:endParaRPr lang="en-US" dirty="0"/>
          </a:p>
          <a:p>
            <a:r>
              <a:rPr lang="en-US" dirty="0"/>
              <a:t>**Speaker Notes:**</a:t>
            </a:r>
          </a:p>
          <a:p>
            <a:r>
              <a:rPr lang="en-US" dirty="0"/>
              <a:t>- **Introduction to Acronyms:** "As we conclude, here's a roundup of the key acronyms central to our session, which define the AI-XP framework."</a:t>
            </a:r>
          </a:p>
          <a:p>
            <a:r>
              <a:rPr lang="en-US" dirty="0"/>
              <a:t>- **Acronym Definitions:**</a:t>
            </a:r>
          </a:p>
          <a:p>
            <a:r>
              <a:rPr lang="en-US" dirty="0"/>
              <a:t>  - **AI-XP:** Artificially Intelligent </a:t>
            </a:r>
            <a:r>
              <a:rPr lang="en-US" dirty="0" err="1"/>
              <a:t>eXtreme</a:t>
            </a:r>
            <a:r>
              <a:rPr lang="en-US" dirty="0"/>
              <a:t> Programming</a:t>
            </a:r>
          </a:p>
          <a:p>
            <a:r>
              <a:rPr lang="en-US" dirty="0"/>
              <a:t>  - **VISION:** Visionary Integration and Strategic Oversight Navigated by AI</a:t>
            </a:r>
          </a:p>
          <a:p>
            <a:r>
              <a:rPr lang="en-US" dirty="0"/>
              <a:t>  - **ADAPT:** AI-Driven Agile Planning and Transitions</a:t>
            </a:r>
          </a:p>
          <a:p>
            <a:r>
              <a:rPr lang="en-US" dirty="0"/>
              <a:t>  - **LEAP:** LLM Enhanced Agile Programming</a:t>
            </a:r>
          </a:p>
          <a:p>
            <a:r>
              <a:rPr lang="en-US" dirty="0"/>
              <a:t>- **Significance:** Highlight how these acronyms encapsulate critical concepts in integrating AI with agile practices, providing a concise language for discussing AI-enhanced methodologies.</a:t>
            </a:r>
          </a:p>
          <a:p>
            <a:r>
              <a:rPr lang="en-US" dirty="0"/>
              <a:t>- **Encouragement:** Encourage applying these frameworks in exploring AI solutions within agile workflows.</a:t>
            </a:r>
          </a:p>
        </p:txBody>
      </p:sp>
      <p:sp>
        <p:nvSpPr>
          <p:cNvPr id="4" name="Slide Number Placeholder 3"/>
          <p:cNvSpPr>
            <a:spLocks noGrp="1"/>
          </p:cNvSpPr>
          <p:nvPr>
            <p:ph type="sldNum" sz="quarter" idx="5"/>
          </p:nvPr>
        </p:nvSpPr>
        <p:spPr/>
      </p:sp>
    </p:spTree>
    <p:extLst>
      <p:ext uri="{BB962C8B-B14F-4D97-AF65-F5344CB8AC3E}">
        <p14:creationId xmlns:p14="http://schemas.microsoft.com/office/powerpoint/2010/main" val="12770606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**Summary:**</a:t>
            </a:r>
          </a:p>
          <a:p>
            <a:r>
              <a:rPr lang="en-US" dirty="0"/>
              <a:t>This slide highlights how </a:t>
            </a:r>
            <a:r>
              <a:rPr lang="en-US" dirty="0" err="1"/>
              <a:t>AiDo</a:t>
            </a:r>
            <a:r>
              <a:rPr lang="en-US" dirty="0"/>
              <a:t>, through the APEX product, applies the VISION framework to effectively enable strategic product definition and planning.</a:t>
            </a:r>
          </a:p>
          <a:p>
            <a:endParaRPr lang="en-US" dirty="0"/>
          </a:p>
          <a:p>
            <a:r>
              <a:rPr lang="en-US" dirty="0"/>
              <a:t>**Speaker Notes:**</a:t>
            </a:r>
          </a:p>
          <a:p>
            <a:r>
              <a:rPr lang="en-US" dirty="0"/>
              <a:t>- **Introduction to VISION in Action:** "Here’s how </a:t>
            </a:r>
            <a:r>
              <a:rPr lang="en-US" dirty="0" err="1"/>
              <a:t>AiDo</a:t>
            </a:r>
            <a:r>
              <a:rPr lang="en-US" dirty="0"/>
              <a:t> implements VISION, focusing on strategic product definition and planning with its APEX product."</a:t>
            </a:r>
          </a:p>
          <a:p>
            <a:r>
              <a:rPr lang="en-US" dirty="0"/>
              <a:t>- **APEX Features:** Highlight APEX’s capability to transform large datasets into strategic insights and its user-friendly interface that facilitates seamless strategic planning.</a:t>
            </a:r>
          </a:p>
          <a:p>
            <a:r>
              <a:rPr lang="en-US" dirty="0"/>
              <a:t>- **Efficiency and Cost-Effectiveness:** Explain how APEX offers high-level consultancy-like insights cost-effectively, broadening access to strategic planning tools.</a:t>
            </a:r>
          </a:p>
          <a:p>
            <a:r>
              <a:rPr lang="en-US" dirty="0"/>
              <a:t>- **Data Transformation:** Showcase how APEX efficiently translates raw data and customer feedback into actionable strategies.</a:t>
            </a:r>
          </a:p>
          <a:p>
            <a:r>
              <a:rPr lang="en-US" dirty="0"/>
              <a:t>- **Democratizing Strategy:** Emphasize how APEX empowers teams by making strategic planning accessible to organizations of all sizes.</a:t>
            </a:r>
          </a:p>
          <a:p>
            <a:r>
              <a:rPr lang="en-US" dirty="0"/>
              <a:t>- **Further Exploration:** "For more details, visit the </a:t>
            </a:r>
            <a:r>
              <a:rPr lang="en-US" dirty="0" err="1"/>
              <a:t>AiDo</a:t>
            </a:r>
            <a:r>
              <a:rPr lang="en-US" dirty="0"/>
              <a:t> APEX page - https://</a:t>
            </a:r>
            <a:r>
              <a:rPr lang="en-US" dirty="0" err="1"/>
              <a:t>apex.artium.ai</a:t>
            </a:r>
            <a:r>
              <a:rPr lang="en-US" dirty="0"/>
              <a:t>/products/53bda5df-b274-4572-bdab-9b155b4298ca."</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**Summary:**</a:t>
            </a:r>
          </a:p>
          <a:p>
            <a:r>
              <a:rPr lang="en-US" dirty="0"/>
              <a:t>This slide showcases the application of the ADAPT framework in the Assistify project, highlighting AI's role in enhancing agile iteration through dynamic adjustments.</a:t>
            </a:r>
          </a:p>
          <a:p>
            <a:endParaRPr lang="en-US" dirty="0"/>
          </a:p>
          <a:p>
            <a:r>
              <a:rPr lang="en-US" dirty="0"/>
              <a:t>**Speaker Notes:**</a:t>
            </a:r>
          </a:p>
          <a:p>
            <a:r>
              <a:rPr lang="en-US" dirty="0"/>
              <a:t>- **Introduction to ADAPT with Assistify:** "This example illustrates how the ADAPT framework was applied using the Assistify Trello board and an AI-generated user story."</a:t>
            </a:r>
          </a:p>
          <a:p>
            <a:r>
              <a:rPr lang="en-US" dirty="0"/>
              <a:t>- **AI-Generated User Stories:** Discuss the role of AI in generating user stories that guide iteration planning and execution, serving as virtual assistants akin to a product owner.</a:t>
            </a:r>
          </a:p>
          <a:p>
            <a:r>
              <a:rPr lang="en-US" dirty="0"/>
              <a:t>- **Collaborative Virtual Assistants:** Emphasize how AI acts like a virtual product owner, managing and maintaining work items, and helping prioritize tasks within the Trello board.</a:t>
            </a:r>
          </a:p>
          <a:p>
            <a:r>
              <a:rPr lang="en-US" dirty="0"/>
              <a:t>Process Management Enhancements:** Highlight how these AI collaborations improved the management of agile processes, showcasing efficient collaboration and real-time iteration adjustments.</a:t>
            </a:r>
          </a:p>
          <a:p>
            <a:r>
              <a:rPr lang="en-US" dirty="0"/>
              <a:t>- **Example of Collaboration:** "An AI assistant effectively curated tasks, helping teams adapt rapidly based on fresh insights and shifting priorities."</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**Summary:**</a:t>
            </a:r>
          </a:p>
          <a:p>
            <a:r>
              <a:rPr lang="en-US" dirty="0"/>
              <a:t>This slide demonstrates the application of the LEAP framework through Playwright tests, showcasing AI's role in enhancing test automation for improved efficiency and precision.</a:t>
            </a:r>
          </a:p>
          <a:p>
            <a:endParaRPr lang="en-US" dirty="0"/>
          </a:p>
          <a:p>
            <a:r>
              <a:rPr lang="en-US" dirty="0"/>
              <a:t>**Speaker Notes:**</a:t>
            </a:r>
          </a:p>
          <a:p>
            <a:r>
              <a:rPr lang="en-US" dirty="0"/>
              <a:t>- **Introduction to LEAP with Playwright Tests:** "Here's an example of how the LEAP framework applies to automating tests using Playwright."</a:t>
            </a:r>
          </a:p>
          <a:p>
            <a:r>
              <a:rPr lang="en-US" dirty="0"/>
              <a:t>- **AI-Driven Test Automation:** Highlight how AI assists in automating routine testing tasks, enhancing execution speed and accuracy with tools like Playwright.</a:t>
            </a:r>
          </a:p>
          <a:p>
            <a:r>
              <a:rPr lang="en-US" dirty="0"/>
              <a:t>- **Efficiency Gains:** Discuss specific examples in which AI-led test automation resulted in significant time savings and error reduction, allowing developers to focus on more complex and creative tasks.</a:t>
            </a:r>
          </a:p>
          <a:p>
            <a:pPr marL="171450" indent="-171450">
              <a:buFontTx/>
              <a:buChar char="-"/>
            </a:pPr>
            <a:r>
              <a:rPr lang="en-US" dirty="0"/>
              <a:t>**Collaborative AI-Human Execution:** Emphasize the synergy between AI automation and human oversight, where AI handles repetitive tasks, and humans guide strategic decision-making in testing.</a:t>
            </a:r>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**Summary:**</a:t>
            </a:r>
          </a:p>
          <a:p>
            <a:r>
              <a:rPr lang="en-US" dirty="0"/>
              <a:t>This slide explains how AI is transforming traditional development concepts, particularly those related to content, process, and product, by redefining them through an AI lens.</a:t>
            </a:r>
          </a:p>
          <a:p>
            <a:endParaRPr lang="en-US" dirty="0"/>
          </a:p>
          <a:p>
            <a:r>
              <a:rPr lang="en-US" dirty="0"/>
              <a:t>**Speaker Notes:**</a:t>
            </a:r>
          </a:p>
          <a:p>
            <a:r>
              <a:rPr lang="en-US" dirty="0"/>
              <a:t>- **Introduction to Redefined Concepts:** "As AI becomes more integrated, we're seeing a redefinition of fundamental development concepts—content, process, and product—which are now heavily influenced by AI capabilities."</a:t>
            </a:r>
          </a:p>
          <a:p>
            <a:r>
              <a:rPr lang="en-US" dirty="0"/>
              <a:t>- **Content as AI-Generated Outputs:** Discuss how AI increasingly generates content, from documentation and code to entire solutions, enhancing efficiency and creativity.</a:t>
            </a:r>
          </a:p>
          <a:p>
            <a:r>
              <a:rPr lang="en-US" dirty="0"/>
              <a:t>- **AI-Augmented Processes:** Highlight how traditional workflows are being augmented by AI, leading to improved efficiency, reduced errors, and faster iterations through intelligent tools and recommendations.</a:t>
            </a:r>
          </a:p>
          <a:p>
            <a:r>
              <a:rPr lang="en-US" dirty="0"/>
              <a:t>- **AI-Enhanced Products:** Explain how AI empowers the creation of more innovative products with enhanced features and improved user experiences, guided by AI insights and continuous improvements.</a:t>
            </a:r>
          </a:p>
          <a:p>
            <a:r>
              <a:rPr lang="en-US" dirty="0"/>
              <a:t>- **Alignment to Needs:** Stress how these transformations better align developments with evolving customer expectations and business goals.</a:t>
            </a: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**Summary:**</a:t>
            </a:r>
          </a:p>
          <a:p>
            <a:r>
              <a:rPr lang="en-US" dirty="0"/>
              <a:t>This slide underscores the importance of understanding the intersection between development aspects—content, process, and product—and the phases of increment, iteration, and execution.</a:t>
            </a:r>
          </a:p>
          <a:p>
            <a:endParaRPr lang="en-US" dirty="0"/>
          </a:p>
          <a:p>
            <a:r>
              <a:rPr lang="en-US" dirty="0"/>
              <a:t>**Speaker Notes:**</a:t>
            </a:r>
          </a:p>
          <a:p>
            <a:r>
              <a:rPr lang="en-US" dirty="0"/>
              <a:t>- **Introduction to Intersecting Frameworks:** "To fully integrate AI in agile practices, it's vital to align three core elements—content, process, and product—with the phases of increment, iteration, and execution."</a:t>
            </a:r>
          </a:p>
          <a:p>
            <a:r>
              <a:rPr lang="en-US" dirty="0"/>
              <a:t>- **Framework Overview:** Explain how **Increment** relates to long-term content goals, strategic process planning, and high-level product vision.</a:t>
            </a:r>
          </a:p>
          <a:p>
            <a:r>
              <a:rPr lang="en-US" dirty="0"/>
              <a:t>- **Iteration Focus:** Highlight the agile iteration phase, emphasizing adaptable content generation, dynamic process adjustments, and frequent product updates.</a:t>
            </a:r>
          </a:p>
          <a:p>
            <a:r>
              <a:rPr lang="en-US" dirty="0"/>
              <a:t>- **Execution Detail:** Describe the daily execution phase where real-time content modifications, immediate process implementations, and day-to-day product enhancements occur.</a:t>
            </a:r>
          </a:p>
          <a:p>
            <a:r>
              <a:rPr lang="en-US" dirty="0"/>
              <a:t>- **Comprehensive Understanding:** Encourage teams to maintain this intersectional perspective to ensure cohesive and holistic development efforts.</a:t>
            </a:r>
          </a:p>
        </p:txBody>
      </p:sp>
      <p:sp>
        <p:nvSpPr>
          <p:cNvPr id="4" name="Slide Number Placeholder 3"/>
          <p:cNvSpPr>
            <a:spLocks noGrp="1"/>
          </p:cNvSpPr>
          <p:nvPr>
            <p:ph type="sldNum" sz="quarter" idx="5"/>
          </p:nvPr>
        </p:nvSpPr>
        <p:spPr/>
      </p:sp>
    </p:spTree>
    <p:extLst>
      <p:ext uri="{BB962C8B-B14F-4D97-AF65-F5344CB8AC3E}">
        <p14:creationId xmlns:p14="http://schemas.microsoft.com/office/powerpoint/2010/main" val="38074166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**Summary:**</a:t>
            </a:r>
          </a:p>
          <a:p>
            <a:r>
              <a:rPr lang="en-US" dirty="0"/>
              <a:t>This slide provides a timeline exploration of AI's evolution, illustrating the spectrum of AI technologies from foundational developments to modern large language models (LLMs).</a:t>
            </a:r>
          </a:p>
          <a:p>
            <a:endParaRPr lang="en-US" dirty="0"/>
          </a:p>
          <a:p>
            <a:r>
              <a:rPr lang="en-US" dirty="0"/>
              <a:t>**Speaker Notes:**</a:t>
            </a:r>
          </a:p>
          <a:p>
            <a:r>
              <a:rPr lang="en-US" dirty="0"/>
              <a:t>- **AI Evolution Overview:** "This slide outlines the historical progression and expansion of AI technologies over several decades."</a:t>
            </a:r>
          </a:p>
          <a:p>
            <a:r>
              <a:rPr lang="en-US" dirty="0"/>
              <a:t>- **Historical Context:**</a:t>
            </a:r>
          </a:p>
          <a:p>
            <a:r>
              <a:rPr lang="en-US" dirty="0"/>
              <a:t>  - 1940s-1950s: Birth of Modern Computers</a:t>
            </a:r>
          </a:p>
          <a:p>
            <a:r>
              <a:rPr lang="en-US" dirty="0"/>
              <a:t>  - 1960s: Initial Concepts of Neural Networks (Binary Layers)</a:t>
            </a:r>
          </a:p>
          <a:p>
            <a:r>
              <a:rPr lang="en-US" dirty="0"/>
              <a:t>  - 1969: Development of the DARPA Internet</a:t>
            </a:r>
          </a:p>
          <a:p>
            <a:r>
              <a:rPr lang="en-US" dirty="0"/>
              <a:t>  - 1990s: Emergence of the Internet Which Set the Stage for AI</a:t>
            </a:r>
          </a:p>
          <a:p>
            <a:r>
              <a:rPr lang="en-US" dirty="0"/>
              <a:t>  - Late 1990s - Early 2000s: Basic Machine Learning</a:t>
            </a:r>
          </a:p>
          <a:p>
            <a:r>
              <a:rPr lang="en-US" dirty="0"/>
              <a:t>  - 2010s: Revolution in Deep Learning Techniques</a:t>
            </a:r>
          </a:p>
          <a:p>
            <a:r>
              <a:rPr lang="en-US" dirty="0"/>
              <a:t>  - 2017: Google’s Transformer Paper ("Attention is All You Need")</a:t>
            </a:r>
          </a:p>
          <a:p>
            <a:r>
              <a:rPr lang="en-US" dirty="0"/>
              <a:t>  - 2022: Introduction of ChatGPT and Start of the LLM Era</a:t>
            </a:r>
          </a:p>
          <a:p>
            <a:r>
              <a:rPr lang="en-US" dirty="0"/>
              <a:t>- **Technology Intersection:** Discuss how these points serve as milestones, connecting traditional methods with transformative AI breakthroughs.</a:t>
            </a:r>
          </a:p>
          <a:p>
            <a:r>
              <a:rPr lang="en-US" dirty="0"/>
              <a:t>- **Future Perspective:** Highlight the potential future developments spurred by the current state of AI technology and its application in various sectors.</a:t>
            </a:r>
          </a:p>
        </p:txBody>
      </p:sp>
      <p:sp>
        <p:nvSpPr>
          <p:cNvPr id="4" name="Slide Number Placeholder 3"/>
          <p:cNvSpPr>
            <a:spLocks noGrp="1"/>
          </p:cNvSpPr>
          <p:nvPr>
            <p:ph type="sldNum" sz="quarter" idx="5"/>
          </p:nvPr>
        </p:nvSpPr>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**Summary:**</a:t>
            </a:r>
          </a:p>
          <a:p>
            <a:r>
              <a:rPr lang="en-US" dirty="0"/>
              <a:t>This slide emphasizes the role of machine learning in enhancing products, focusing on campaign effectiveness, ad targeting, and creating addictive applications that boost user retention.</a:t>
            </a:r>
          </a:p>
          <a:p>
            <a:endParaRPr lang="en-US" dirty="0"/>
          </a:p>
          <a:p>
            <a:r>
              <a:rPr lang="en-US" dirty="0"/>
              <a:t>**Speaker Notes:**</a:t>
            </a:r>
          </a:p>
          <a:p>
            <a:r>
              <a:rPr lang="en-US" dirty="0"/>
              <a:t>- **Introduction to ML-Enhanced Products:** "Machine learning significantly enhances product offerings by providing valuable insights and boosting user engagement."</a:t>
            </a:r>
          </a:p>
          <a:p>
            <a:r>
              <a:rPr lang="en-US" dirty="0"/>
              <a:t>- **Campaign Effectiveness:** Discuss how predictive analytics driven by machine learning offer actionable insights, allowing for more effective marketing strategies that respond dynamically to consumer behaviors.</a:t>
            </a:r>
          </a:p>
          <a:p>
            <a:r>
              <a:rPr lang="en-US" dirty="0"/>
              <a:t>- **Ad Selection and Targeting:** Explain the role of ML in enabling real-time audience segmentation and personalized ad delivery, optimizing engagement rates and conversion outcomes.</a:t>
            </a:r>
          </a:p>
          <a:p>
            <a:r>
              <a:rPr lang="en-US" dirty="0"/>
              <a:t>- **User Retention and Stickiness:** Highlight how machine learning contributes to app stickiness by understanding and predicting user behaviors, preferences, and needs. Thus, it fosters continuous engagement and creates the highly engaging, addictive apps common today.</a:t>
            </a:r>
          </a:p>
          <a:p>
            <a:r>
              <a:rPr lang="en-US" dirty="0"/>
              <a:t>- **Business Impacts:** underscoring how these capabilities integrate into broader product strategies, driving market differentiation and sustained user interest.</a:t>
            </a: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**Summary:**</a:t>
            </a:r>
          </a:p>
          <a:p>
            <a:r>
              <a:rPr lang="en-US" dirty="0"/>
              <a:t>This slide dives into neural networks’ fundamental architecture and showcases their diverse applications in recognizing patterns and facilitating decision-making.</a:t>
            </a:r>
          </a:p>
          <a:p>
            <a:endParaRPr lang="en-US" dirty="0"/>
          </a:p>
          <a:p>
            <a:r>
              <a:rPr lang="en-US" dirty="0"/>
              <a:t>**Speaker Notes:**</a:t>
            </a:r>
          </a:p>
          <a:p>
            <a:r>
              <a:rPr lang="en-US" dirty="0"/>
              <a:t>- **Introduction to Neural Networks:** "At the core of AI capabilities, neural networks specialize in recognizing complex patterns and aiding decision processes."</a:t>
            </a:r>
          </a:p>
          <a:p>
            <a:r>
              <a:rPr lang="en-US" dirty="0"/>
              <a:t>- **Three-Layer Network Example:** Describe a typical neural network structure:</a:t>
            </a:r>
          </a:p>
          <a:p>
            <a:r>
              <a:rPr lang="en-US" dirty="0"/>
              <a:t>  - **Input Layer:** Where raw data inputs first enter the network.</a:t>
            </a:r>
          </a:p>
          <a:p>
            <a:r>
              <a:rPr lang="en-US" dirty="0"/>
              <a:t>  - **Computational Layer (Hidden Layer):** Neurons process these inputs, performing necessary computations to identify patterns and connections.</a:t>
            </a:r>
          </a:p>
          <a:p>
            <a:r>
              <a:rPr lang="en-US" dirty="0"/>
              <a:t>  - **Output Layer:** Outputs provide the network’s results after processing.</a:t>
            </a:r>
          </a:p>
          <a:p>
            <a:r>
              <a:rPr lang="en-US" dirty="0"/>
              <a:t>- **Examples of Neural Network Applications:**</a:t>
            </a:r>
          </a:p>
          <a:p>
            <a:r>
              <a:rPr lang="en-US" dirty="0"/>
              <a:t>  - **Image Recognition:** Used in developing features like facial recognition systems or autonomous vehicles, identifying objects or faces in images.</a:t>
            </a:r>
          </a:p>
          <a:p>
            <a:r>
              <a:rPr lang="en-US" dirty="0"/>
              <a:t>  - **Voice Recognition:** Facilitates personal assistants like Siri or Alexa, interpreting spoken instructions accurately.</a:t>
            </a:r>
          </a:p>
          <a:p>
            <a:r>
              <a:rPr lang="en-US"/>
              <a:t>  **Fraud Detection:** This term is used in financial sectors to analyze </a:t>
            </a:r>
            <a:r>
              <a:rPr lang="en-US" dirty="0"/>
              <a:t>transactions to detect and prevent fraudulent activities.</a:t>
            </a:r>
          </a:p>
          <a:p>
            <a:r>
              <a:rPr lang="en-US" dirty="0"/>
              <a:t>- **Innovative Capacity:** Discuss how increasing data volumes and advanced architectures enable neural networks to tackle more complex tasks, continuing to evolve in capability and application.</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**Summary:**</a:t>
            </a:r>
          </a:p>
          <a:p>
            <a:r>
              <a:rPr lang="en-US" dirty="0"/>
              <a:t>The slide sets clear objectives for the session, outlining what attendees will learn about integrating LLMs into agile processes and XP practices.</a:t>
            </a:r>
          </a:p>
          <a:p>
            <a:endParaRPr lang="en-US" dirty="0"/>
          </a:p>
          <a:p>
            <a:r>
              <a:rPr lang="en-US" dirty="0"/>
              <a:t>**Speaker Notes:**</a:t>
            </a:r>
          </a:p>
          <a:p>
            <a:r>
              <a:rPr lang="en-US" dirty="0"/>
              <a:t>- **Objective Context:** Start by saying, "This slide frames our objectives today, guiding us through the session's key topics."</a:t>
            </a:r>
          </a:p>
          <a:p>
            <a:r>
              <a:rPr lang="en-US" dirty="0"/>
              <a:t>- **Integration of LLMs:** Highlight how the session will showcase integrating LLMs like ChatGPT into agile processes for enhanced productivity and innovation.</a:t>
            </a:r>
          </a:p>
          <a:p>
            <a:r>
              <a:rPr lang="en-US" dirty="0"/>
              <a:t>- **Enhancements in XP Practices:** Outline how AI can revolutionize Extreme Programming (XP) by improving pair programming, test-driven development, and continuous integration practices.</a:t>
            </a:r>
          </a:p>
          <a:p>
            <a:r>
              <a:rPr lang="en-US" dirty="0"/>
              <a:t>- **Frameworks Highlighted:** Briefly explain the strategic frameworks we’ll cover—VISION, ADAPT, LEAP—to provide structure and clarity on applying AI insights at strategic, tactical, and operational levels.</a:t>
            </a:r>
          </a:p>
          <a:p>
            <a:r>
              <a:rPr lang="en-US" dirty="0"/>
              <a:t>- **Transition:** Conclude with, "Let’s explore these objectives in more detail throughout our presentation.</a:t>
            </a:r>
          </a:p>
        </p:txBody>
      </p:sp>
      <p:sp>
        <p:nvSpPr>
          <p:cNvPr id="4" name="Slide Number Placeholder 3"/>
          <p:cNvSpPr>
            <a:spLocks noGrp="1"/>
          </p:cNvSpPr>
          <p:nvPr>
            <p:ph type="sldNum" sz="quarter" idx="5"/>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**Speaker Notes:**</a:t>
            </a:r>
          </a:p>
          <a:p>
            <a:r>
              <a:rPr lang="en-US" dirty="0"/>
              <a:t>- **Introduction to Generative AI Capabilities:** "Generative AI encompasses a wide spectrum of abilities, extending beyond text to enrich various creative and functional domains."</a:t>
            </a:r>
          </a:p>
          <a:p>
            <a:r>
              <a:rPr lang="en-US" dirty="0"/>
              <a:t>- **Key Capabilities:**</a:t>
            </a:r>
          </a:p>
          <a:p>
            <a:r>
              <a:rPr lang="en-US" dirty="0"/>
              <a:t>  - **Text Generation:** Discuss traditional uses of AI in generating written content.</a:t>
            </a:r>
          </a:p>
          <a:p>
            <a:r>
              <a:rPr lang="en-US" dirty="0"/>
              <a:t>  - **Image Creation:** Highlight AI's capacity to create high-quality images </a:t>
            </a:r>
            <a:r>
              <a:rPr lang="en-US"/>
              <a:t>for art, media, and advertising applications.</a:t>
            </a:r>
            <a:endParaRPr lang="en-US" dirty="0"/>
          </a:p>
          <a:p>
            <a:r>
              <a:rPr lang="en-US" dirty="0"/>
              <a:t>  - **30-Second Videos:** Explain AI's role in producing short video content that enhances marketing strategies and audience engagement.</a:t>
            </a:r>
          </a:p>
          <a:p>
            <a:r>
              <a:rPr lang="en-US" dirty="0"/>
              <a:t>  - **Whole Songs &amp; Voice Cloning:** Describe how AI technologies facilitate the creation of entire songs and realistic voice simulations, opening new possibilities in entertainment and personalized experiences.</a:t>
            </a:r>
          </a:p>
          <a:p>
            <a:r>
              <a:rPr lang="en-US" dirty="0"/>
              <a:t>  - **Synthetic Data Generation:** Emphasize the generation of artificial datasets to train AI models, providing a valuable tool for research without relying heavily on real-world data.</a:t>
            </a:r>
          </a:p>
          <a:p>
            <a:r>
              <a:rPr lang="en-US" dirty="0"/>
              <a:t>- **Implications and Opportunities:** Reflect on how these advancements impact fields such as marketing, education, and virtual reality, underscoring the integral role of generative AI in technological innovation.</a:t>
            </a:r>
          </a:p>
        </p:txBody>
      </p:sp>
      <p:sp>
        <p:nvSpPr>
          <p:cNvPr id="4" name="Slide Number Placeholder 3"/>
          <p:cNvSpPr>
            <a:spLocks noGrp="1"/>
          </p:cNvSpPr>
          <p:nvPr>
            <p:ph type="sldNum" sz="quarter" idx="5"/>
          </p:nvPr>
        </p:nvSpPr>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**Summary:**</a:t>
            </a:r>
          </a:p>
          <a:p>
            <a:r>
              <a:rPr lang="en-US" dirty="0"/>
              <a:t>This slide encourages a reflective exploration of tools and strategies for integrating AI and evaluating their suitability and effectiveness for your needs.</a:t>
            </a:r>
          </a:p>
          <a:p>
            <a:endParaRPr lang="en-US" dirty="0"/>
          </a:p>
          <a:p>
            <a:r>
              <a:rPr lang="en-US" dirty="0"/>
              <a:t>**Speaker Notes:**</a:t>
            </a:r>
          </a:p>
          <a:p>
            <a:r>
              <a:rPr lang="en-US" dirty="0"/>
              <a:t>- **Navigating the AI Marketplace:** "Discovering the right AI tools and services to meet your needs is crucial. Popular platforms like Descript can offer significant time and efficiency savings in areas like video editing."</a:t>
            </a:r>
          </a:p>
          <a:p>
            <a:r>
              <a:rPr lang="en-US" dirty="0"/>
              <a:t>- **Custom Solutions Consideration:** Address the factors involved in building custom AI solutions for specific use cases, weighing the costs and benefits compared to existing platforms.</a:t>
            </a:r>
          </a:p>
          <a:p>
            <a:r>
              <a:rPr lang="en-US" dirty="0"/>
              <a:t>- **Prompts vs. Set-Ups:** Highlight personal experiences showing that crafting effective prompts often requires more strategic thought than technical setups, yet they're vital for maximizing AI utility.</a:t>
            </a:r>
          </a:p>
          <a:p>
            <a:r>
              <a:rPr lang="en-US" dirty="0"/>
              <a:t>- **Balance and Outcomes:** Stress the importance of balancing these considerations with potential productivity, creativity, and innovation gains, advocating thoughtful planning and execution.</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**Summary:**</a:t>
            </a:r>
          </a:p>
          <a:p>
            <a:r>
              <a:rPr lang="en-US" dirty="0"/>
              <a:t>This slide provides a personal introduction, highlighting your experience and passion for AI and agile methodologies.</a:t>
            </a:r>
          </a:p>
          <a:p>
            <a:endParaRPr lang="en-US" dirty="0"/>
          </a:p>
          <a:p>
            <a:r>
              <a:rPr lang="en-US" dirty="0"/>
              <a:t>**Speaker Notes:**</a:t>
            </a:r>
          </a:p>
          <a:p>
            <a:r>
              <a:rPr lang="en-US" dirty="0"/>
              <a:t>- **Introduction:** Briefly share your professional background, emphasizing your dual role as a Staff Engineer at Artium and founder of Dev3loper.ai. </a:t>
            </a:r>
          </a:p>
          <a:p>
            <a:r>
              <a:rPr lang="en-US" dirty="0"/>
              <a:t>- **Experience:** Mention your 18+ years in software development and your journey through various industries, focusing on AI and agile practices.</a:t>
            </a:r>
          </a:p>
          <a:p>
            <a:r>
              <a:rPr lang="en-US" dirty="0"/>
              <a:t>- **Passion and Vision:** Express your enthusiasm for AI's potential to revolutionize software development and the importance of continuous learning and innovation.</a:t>
            </a:r>
          </a:p>
          <a:p>
            <a:r>
              <a:rPr lang="en-US" dirty="0"/>
              <a:t>- **Transition:** Set the stage for the presentation by connecting your experiences to the themes you'll explore, like AI's role in transformation and innovation within agile frameworks.</a:t>
            </a: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**Summary:**</a:t>
            </a:r>
          </a:p>
          <a:p>
            <a:r>
              <a:rPr lang="en-US" dirty="0"/>
              <a:t>This slide outlines the primary challenges in modern software development, emphasizing the need for AI to address these issues effectively.</a:t>
            </a:r>
          </a:p>
          <a:p>
            <a:endParaRPr lang="en-US" dirty="0"/>
          </a:p>
          <a:p>
            <a:r>
              <a:rPr lang="en-US" dirty="0"/>
              <a:t>**Speaker Notes:**</a:t>
            </a:r>
          </a:p>
          <a:p>
            <a:r>
              <a:rPr lang="en-US" dirty="0"/>
              <a:t>- **Introduction of Challenges:** "This slide outlines key challenges we face in today's software development landscape."</a:t>
            </a:r>
          </a:p>
          <a:p>
            <a:r>
              <a:rPr lang="en-US" dirty="0"/>
              <a:t>- **Slow Development Cycles:** Illustrate how traditional processes often lead to extended timelines and how these can stifle innovation.</a:t>
            </a:r>
          </a:p>
          <a:p>
            <a:r>
              <a:rPr lang="en-US" dirty="0"/>
              <a:t>- **Misalignment with Market Demands:** Discuss real-world examples where product launches failed due to a lack of alignment with user expectations and market trends.</a:t>
            </a:r>
          </a:p>
          <a:p>
            <a:r>
              <a:rPr lang="en-US" dirty="0"/>
              <a:t>- **Staff/Resource Inefficiencies:** Highlight inefficiencies in resource allocation and team dynamics that impede progress.</a:t>
            </a:r>
          </a:p>
          <a:p>
            <a:r>
              <a:rPr lang="en-US" dirty="0"/>
              <a:t>- **Need for AI Solutions:** Lead into the next part of your presentation by asserting how AI presents solutions to these challenges.</a:t>
            </a: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**Summary:**</a:t>
            </a:r>
          </a:p>
          <a:p>
            <a:r>
              <a:rPr lang="en-US" dirty="0"/>
              <a:t>This slide explores how AI amplifies Extreme Programming (XP) by enhancing its continuous feedback and innovation cycle.</a:t>
            </a:r>
          </a:p>
          <a:p>
            <a:endParaRPr lang="en-US" dirty="0"/>
          </a:p>
          <a:p>
            <a:r>
              <a:rPr lang="en-US" dirty="0"/>
              <a:t>**Speaker Notes:**</a:t>
            </a:r>
          </a:p>
          <a:p>
            <a:r>
              <a:rPr lang="en-US" dirty="0"/>
              <a:t>- **Amplification of Practices:** "This slide defines how AI leverages the strengths of XP, essentially turning up the dial by enhancing existing practices."</a:t>
            </a:r>
          </a:p>
          <a:p>
            <a:r>
              <a:rPr lang="en-US" dirty="0"/>
              <a:t>- **Boost in Efficiency:** Explain how AI tools like ChatGPT and GitHub Copilot can accelerate coding tasks and facilitate rapid feedback, aligning with XP’s principle of fast iteration.</a:t>
            </a:r>
          </a:p>
          <a:p>
            <a:r>
              <a:rPr lang="en-US" dirty="0"/>
              <a:t>- **Continuous Feedback Loops:** Highlight AI's role in enriching the XP feedback loop, providing real-time insights and actionable intelligence.</a:t>
            </a:r>
          </a:p>
          <a:p>
            <a:r>
              <a:rPr lang="en-US" dirty="0"/>
              <a:t>- **Transformation Synchronicity:** Conclude with AI's ability to synchronize transformation across processes, uniting teams through enhanced collaboration and shared intelligence.</a:t>
            </a: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**Summary:**</a:t>
            </a:r>
          </a:p>
          <a:p>
            <a:r>
              <a:rPr lang="en-US" dirty="0"/>
              <a:t>This slide introduces a video segment highlighting AI's impact on software development through vivid, real-world examples.</a:t>
            </a:r>
          </a:p>
          <a:p>
            <a:endParaRPr lang="en-US" dirty="0"/>
          </a:p>
          <a:p>
            <a:r>
              <a:rPr lang="en-US" dirty="0"/>
              <a:t>**Speaker Notes:**</a:t>
            </a:r>
          </a:p>
          <a:p>
            <a:r>
              <a:rPr lang="en-US" dirty="0"/>
              <a:t>- **Purpose of the Video:** "This clip showcases AI's transformative role in real-world software development scenarios."</a:t>
            </a:r>
          </a:p>
          <a:p>
            <a:r>
              <a:rPr lang="en-US" dirty="0"/>
              <a:t>- **Key Themes to Watch:** Ask the audience to focus on how AI enhances efficiency across coding, testing, and deployment phases.</a:t>
            </a:r>
          </a:p>
          <a:p>
            <a:r>
              <a:rPr lang="en-US" dirty="0"/>
              <a:t>- **Opportunity for Demos:** Mention, "While time limits us from doing live demos today, I'm eager to explore these with you. Feel free to connect with me on LinkedIn or here at the conference if you want more hands-on examples."</a:t>
            </a:r>
          </a:p>
          <a:p>
            <a:endParaRPr lang="en-US" dirty="0"/>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**Summary:**</a:t>
            </a:r>
          </a:p>
          <a:p>
            <a:r>
              <a:rPr lang="en-US" dirty="0"/>
              <a:t>This slide presents a video exemplifying the practical application and benefits of integrating AI into agile development environments.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Video is 1:35 seconds long – potential for a live demo</a:t>
            </a:r>
          </a:p>
          <a:p>
            <a:endParaRPr lang="en-US" dirty="0"/>
          </a:p>
          <a:p>
            <a:r>
              <a:rPr lang="en-US" dirty="0"/>
              <a:t>**Speaker Notes:**</a:t>
            </a:r>
          </a:p>
          <a:p>
            <a:r>
              <a:rPr lang="en-US" dirty="0"/>
              <a:t>- **Introduction to Video Purpose:** "These clips illustrate how AI technologies are integrated into real-world agile workflows to enhance efficiency and innovation."</a:t>
            </a:r>
          </a:p>
          <a:p>
            <a:r>
              <a:rPr lang="en-US" dirty="0"/>
              <a:t>- **Focus Areas:** Encourage the audience to look for insights on AI's role in automating tasks and augmenting decision-making.</a:t>
            </a:r>
          </a:p>
          <a:p>
            <a:r>
              <a:rPr lang="en-US" dirty="0"/>
              <a:t>- **Engagement Note:** Suggest, "If anyone is interested in exploring these implementations live and learning more, feel free to contact me during the conference or connect on LinkedIn."</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**Summary:**</a:t>
            </a:r>
          </a:p>
          <a:p>
            <a:r>
              <a:rPr lang="en-US" dirty="0"/>
              <a:t>This slide introduces the fundamental principles of AI-XP: continuous feedback, customer-centric collaboration, and innovative courage.</a:t>
            </a:r>
          </a:p>
          <a:p>
            <a:endParaRPr lang="en-US" dirty="0"/>
          </a:p>
          <a:p>
            <a:r>
              <a:rPr lang="en-US" dirty="0"/>
              <a:t>**Speaker Notes:**</a:t>
            </a:r>
          </a:p>
          <a:p>
            <a:r>
              <a:rPr lang="en-US" dirty="0"/>
              <a:t>- **Introduction to Core Values:** "We're now exploring AI-XP's core principles, which amplify the values of Extreme Programming with AI-driven enhancements."</a:t>
            </a:r>
          </a:p>
          <a:p>
            <a:r>
              <a:rPr lang="en-US" dirty="0"/>
              <a:t>- **Continuous Feedback:** Explain how continuous feedback is bolstered through AI's real-time data analytics, driving improvement.</a:t>
            </a:r>
          </a:p>
          <a:p>
            <a:r>
              <a:rPr lang="en-US" dirty="0"/>
              <a:t>- **Customer-Centric Approach:** Emphasize the role of AI in deepening customer collaboration by rapidly translating feedback into actionable insights.</a:t>
            </a:r>
          </a:p>
          <a:p>
            <a:r>
              <a:rPr lang="en-US" dirty="0"/>
              <a:t>- **Courage to Innovate:** Highlight the importance of courage in exploring AI's 'jagged frontier,' echoing the dynamic synergy of human and machine intelligence.</a:t>
            </a:r>
          </a:p>
          <a:p>
            <a:r>
              <a:rPr lang="en-US" dirty="0"/>
              <a:t>- **Call to Action:** Encourage a mindset that embraces innovation and adaptability in the face of technological advances.</a:t>
            </a:r>
          </a:p>
          <a:p>
            <a:endParaRPr lang="en-US" dirty="0"/>
          </a:p>
          <a:p>
            <a:r>
              <a:rPr lang="en-US" dirty="0"/>
              <a:t>- **XP Core Values:**</a:t>
            </a:r>
          </a:p>
          <a:p>
            <a:r>
              <a:rPr lang="en-US" dirty="0"/>
              <a:t>  - **Communication:** Stress the importance of clear and open dialogue, enhanced by AI's ability to provide timely insights and data-driven decisions.</a:t>
            </a:r>
          </a:p>
          <a:p>
            <a:r>
              <a:rPr lang="en-US" dirty="0"/>
              <a:t>  - **Simplicity:** Emphasize creating simple solutions over complex ones, with AI helping to identify the most efficient paths forward.</a:t>
            </a:r>
          </a:p>
          <a:p>
            <a:r>
              <a:rPr lang="en-US" dirty="0"/>
              <a:t>  - **Feedback:** Leverage AI for continuous feedback, leading to rapid iteration and improvement.</a:t>
            </a:r>
          </a:p>
          <a:p>
            <a:r>
              <a:rPr lang="en-US" dirty="0"/>
              <a:t>  - **Courage:** Encourage the boldness to refactor and innovate, supported by AI's capacity to validate and refine new approaches.</a:t>
            </a:r>
          </a:p>
          <a:p>
            <a:r>
              <a:rPr lang="en-US" dirty="0"/>
              <a:t>  - **Respect:** Maintain mutual respect within teams, as AI tools augment human effort without replacing the need for respect in collaboration.</a:t>
            </a:r>
          </a:p>
          <a:p>
            <a:r>
              <a:rPr lang="en-US" dirty="0"/>
              <a:t>- **XP Principles Embellished by AI:**</a:t>
            </a:r>
          </a:p>
          <a:p>
            <a:r>
              <a:rPr lang="en-US" dirty="0"/>
              <a:t>  - **Rapid Iterations:** AI accelerates testing and coding cycles.</a:t>
            </a:r>
          </a:p>
          <a:p>
            <a:r>
              <a:rPr lang="en-US" dirty="0"/>
              <a:t>  - **Customer Focus:** AI helps align development closely with customer needs and feedback.</a:t>
            </a:r>
          </a:p>
          <a:p>
            <a:r>
              <a:rPr lang="en-US" dirty="0"/>
              <a:t>  - **Sustainable Pace:** Ensure that AI tools are used to support a manageable and balanced work pace.</a:t>
            </a:r>
          </a:p>
          <a:p>
            <a:r>
              <a:rPr lang="en-US" dirty="0"/>
              <a:t>- **Encourage Attendees to Embrace These Values:** Reinforce the importance of these core values in enhancing agile practices through AI .</a:t>
            </a:r>
          </a:p>
        </p:txBody>
      </p:sp>
      <p:sp>
        <p:nvSpPr>
          <p:cNvPr id="4" name="Slide Number Placeholder 3"/>
          <p:cNvSpPr>
            <a:spLocks noGrp="1"/>
          </p:cNvSpPr>
          <p:nvPr>
            <p:ph type="sldNum" sz="quarter" idx="5"/>
          </p:nvPr>
        </p:nvSpPr>
        <p:spPr/>
      </p:sp>
    </p:spTree>
    <p:extLst>
      <p:ext uri="{BB962C8B-B14F-4D97-AF65-F5344CB8AC3E}">
        <p14:creationId xmlns:p14="http://schemas.microsoft.com/office/powerpoint/2010/main" val="30215429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**Summary:**</a:t>
            </a:r>
          </a:p>
          <a:p>
            <a:r>
              <a:rPr lang="en-US" dirty="0"/>
              <a:t>This slide outlines how AI serves as a catalyst in Extreme Programming (XP), enhancing various development stages from planning to execution.</a:t>
            </a:r>
          </a:p>
          <a:p>
            <a:endParaRPr lang="en-US" dirty="0"/>
          </a:p>
          <a:p>
            <a:r>
              <a:rPr lang="en-US" dirty="0"/>
              <a:t>**Speaker Notes:**</a:t>
            </a:r>
          </a:p>
          <a:p>
            <a:r>
              <a:rPr lang="en-US" dirty="0"/>
              <a:t>- **Introduction to AI’s Role:** "AI acts as a catalyst in XP by fueling decision-making insights and optimizing planning, coding, and testing activities."</a:t>
            </a:r>
          </a:p>
          <a:p>
            <a:r>
              <a:rPr lang="en-US" dirty="0"/>
              <a:t>- **Decision-making Edge:** Discuss how AI-driven insights lead to more informed decisions, improving project trajectory and outcomes.</a:t>
            </a:r>
          </a:p>
          <a:p>
            <a:r>
              <a:rPr lang="en-US" dirty="0"/>
              <a:t>- **Enhanced Development Phases:**</a:t>
            </a:r>
          </a:p>
          <a:p>
            <a:r>
              <a:rPr lang="en-US" dirty="0"/>
              <a:t>  - **Planning:** AI provides precise analytics and predictions, streamlining planning processes.</a:t>
            </a:r>
          </a:p>
          <a:p>
            <a:r>
              <a:rPr lang="en-US" dirty="0"/>
              <a:t>  - **Coding:** Tools like GitHub Copilot offer real-time coding assistance and suggestions, enhancing coding speed and accuracy.</a:t>
            </a:r>
          </a:p>
          <a:p>
            <a:r>
              <a:rPr lang="en-US" dirty="0"/>
              <a:t>  - **Testing:** AI aids in automating and refining testing processes, contributing to higher software reliability and quality.</a:t>
            </a:r>
          </a:p>
          <a:p>
            <a:r>
              <a:rPr lang="en-US" dirty="0"/>
              <a:t>- **Call to Engagement:** Encourage audience members to think about specific pain points in their workflows where AI could integrate and enhance efficiency.</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9/16/24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9/16/24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9/16/24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9/16/24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9/16/24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9/16/24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9/16/24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9/16/24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9/16/24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Dank Mono" pitchFamily="2" charset="77"/>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0.png"/><Relationship Id="rId7"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28.png"/><Relationship Id="rId4" Type="http://schemas.microsoft.com/office/2007/relationships/hdphoto" Target="../media/hdphoto5.wdp"/></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6.png"/><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7.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hdphoto" Target="../media/hdphoto3.wdp"/><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4.wdp"/></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0991E04-41D2-A064-9F2B-52B61246818C}"/>
              </a:ext>
            </a:extLst>
          </p:cNvPr>
          <p:cNvPicPr>
            <a:picLocks noChangeAspect="1"/>
          </p:cNvPicPr>
          <p:nvPr/>
        </p:nvPicPr>
        <p:blipFill>
          <a:blip r:embed="rId3"/>
          <a:srcRect t="10272" b="10272"/>
          <a:stretch/>
        </p:blipFill>
        <p:spPr>
          <a:xfrm>
            <a:off x="2642616" y="10"/>
            <a:ext cx="6501384" cy="6857990"/>
          </a:xfrm>
          <a:prstGeom prst="rect">
            <a:avLst/>
          </a:prstGeom>
        </p:spPr>
      </p:pic>
      <p:sp>
        <p:nvSpPr>
          <p:cNvPr id="48" name="Rectangle 47">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358485" y="990283"/>
            <a:ext cx="5468982" cy="1989590"/>
          </a:xfrm>
        </p:spPr>
        <p:txBody>
          <a:bodyPr vert="horz" lIns="91440" tIns="45720" rIns="91440" bIns="45720" rtlCol="0" anchor="t">
            <a:normAutofit/>
          </a:bodyPr>
          <a:lstStyle/>
          <a:p>
            <a:pPr algn="l" defTabSz="914400">
              <a:lnSpc>
                <a:spcPct val="90000"/>
              </a:lnSpc>
            </a:pPr>
            <a:r>
              <a:rPr lang="en-US" sz="3600" b="1" dirty="0">
                <a:solidFill>
                  <a:schemeClr val="bg1"/>
                </a:solidFill>
              </a:rPr>
              <a:t>From Concept to Code: Leveraging LLMs for Agile Excellence</a:t>
            </a:r>
          </a:p>
        </p:txBody>
      </p:sp>
      <p:sp>
        <p:nvSpPr>
          <p:cNvPr id="4" name="TextBox 3"/>
          <p:cNvSpPr txBox="1"/>
          <p:nvPr/>
        </p:nvSpPr>
        <p:spPr>
          <a:xfrm>
            <a:off x="358485" y="4872922"/>
            <a:ext cx="3891298" cy="749333"/>
          </a:xfrm>
          <a:prstGeom prst="rect">
            <a:avLst/>
          </a:prstGeom>
        </p:spPr>
        <p:txBody>
          <a:bodyPr vert="horz" lIns="91440" tIns="45720" rIns="91440" bIns="45720" rtlCol="0">
            <a:normAutofit/>
          </a:bodyPr>
          <a:lstStyle/>
          <a:p>
            <a:pPr defTabSz="914400">
              <a:lnSpc>
                <a:spcPct val="90000"/>
              </a:lnSpc>
              <a:spcBef>
                <a:spcPts val="1000"/>
              </a:spcBef>
              <a:spcAft>
                <a:spcPts val="720"/>
              </a:spcAft>
            </a:pPr>
            <a:r>
              <a:rPr lang="en-US" sz="1700" dirty="0">
                <a:solidFill>
                  <a:schemeClr val="bg1"/>
                </a:solidFill>
                <a:latin typeface="Roboto" panose="02000000000000000000" pitchFamily="2" charset="0"/>
                <a:ea typeface="Roboto" panose="02000000000000000000" pitchFamily="2" charset="0"/>
              </a:rPr>
              <a:t>Revolutionizing software development with AI from concept to code.</a:t>
            </a:r>
          </a:p>
        </p:txBody>
      </p:sp>
      <p:sp>
        <p:nvSpPr>
          <p:cNvPr id="52" name="Rectangle 5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5" name="Group 24">
            <a:extLst>
              <a:ext uri="{FF2B5EF4-FFF2-40B4-BE49-F238E27FC236}">
                <a16:creationId xmlns:a16="http://schemas.microsoft.com/office/drawing/2014/main" id="{220A90F9-04E9-1ABA-B6BF-2498A9FE30A7}"/>
              </a:ext>
            </a:extLst>
          </p:cNvPr>
          <p:cNvGrpSpPr/>
          <p:nvPr/>
        </p:nvGrpSpPr>
        <p:grpSpPr>
          <a:xfrm>
            <a:off x="6807132" y="6113915"/>
            <a:ext cx="2750268" cy="744075"/>
            <a:chOff x="6737684" y="6033810"/>
            <a:chExt cx="2750268" cy="744075"/>
          </a:xfrm>
        </p:grpSpPr>
        <p:sp>
          <p:nvSpPr>
            <p:cNvPr id="24" name="Rounded Rectangle 23">
              <a:extLst>
                <a:ext uri="{FF2B5EF4-FFF2-40B4-BE49-F238E27FC236}">
                  <a16:creationId xmlns:a16="http://schemas.microsoft.com/office/drawing/2014/main" id="{EA43BBC4-0767-2FF1-1127-C4F5779E58D4}"/>
                </a:ext>
              </a:extLst>
            </p:cNvPr>
            <p:cNvSpPr/>
            <p:nvPr/>
          </p:nvSpPr>
          <p:spPr>
            <a:xfrm>
              <a:off x="6737684" y="6046063"/>
              <a:ext cx="2300438" cy="698425"/>
            </a:xfrm>
            <a:prstGeom prst="roundRect">
              <a:avLst/>
            </a:prstGeom>
            <a:solidFill>
              <a:schemeClr val="tx1">
                <a:alpha val="40422"/>
              </a:schemeClr>
            </a:solidFill>
            <a:ln>
              <a:noFill/>
            </a:ln>
            <a:effectLst>
              <a:glow>
                <a:schemeClr val="accent1"/>
              </a:glow>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0868C0FE-0478-466F-FA8C-8B81390BBEE3}"/>
                </a:ext>
              </a:extLst>
            </p:cNvPr>
            <p:cNvSpPr txBox="1">
              <a:spLocks/>
            </p:cNvSpPr>
            <p:nvPr/>
          </p:nvSpPr>
          <p:spPr>
            <a:xfrm>
              <a:off x="7533925" y="6088973"/>
              <a:ext cx="1684519"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600" dirty="0">
                  <a:solidFill>
                    <a:schemeClr val="bg1"/>
                  </a:solidFill>
                </a:rPr>
                <a:t>Justin Beall</a:t>
              </a:r>
            </a:p>
          </p:txBody>
        </p:sp>
        <p:sp>
          <p:nvSpPr>
            <p:cNvPr id="15" name="Title 1">
              <a:extLst>
                <a:ext uri="{FF2B5EF4-FFF2-40B4-BE49-F238E27FC236}">
                  <a16:creationId xmlns:a16="http://schemas.microsoft.com/office/drawing/2014/main" id="{FF832AD9-995A-1E08-164C-B9CB77A202AB}"/>
                </a:ext>
              </a:extLst>
            </p:cNvPr>
            <p:cNvSpPr txBox="1">
              <a:spLocks/>
            </p:cNvSpPr>
            <p:nvPr/>
          </p:nvSpPr>
          <p:spPr>
            <a:xfrm>
              <a:off x="7748337" y="6395280"/>
              <a:ext cx="1739615"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200" i="1" dirty="0">
                  <a:solidFill>
                    <a:schemeClr val="bg1"/>
                  </a:solidFill>
                </a:rPr>
                <a:t>/justin-beall</a:t>
              </a:r>
            </a:p>
          </p:txBody>
        </p:sp>
        <p:pic>
          <p:nvPicPr>
            <p:cNvPr id="1026" name="Picture 2" descr="Linkedin - Free social media icons">
              <a:extLst>
                <a:ext uri="{FF2B5EF4-FFF2-40B4-BE49-F238E27FC236}">
                  <a16:creationId xmlns:a16="http://schemas.microsoft.com/office/drawing/2014/main" id="{549F295F-AFB3-4848-921F-9053A3A79F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2419" y="6445818"/>
              <a:ext cx="144159" cy="14415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descr="A neon light with a brain and gears&#10;&#10;Description automatically generated">
              <a:extLst>
                <a:ext uri="{FF2B5EF4-FFF2-40B4-BE49-F238E27FC236}">
                  <a16:creationId xmlns:a16="http://schemas.microsoft.com/office/drawing/2014/main" id="{19169158-D86D-424D-CF88-34DAC18BA34D}"/>
                </a:ext>
              </a:extLst>
            </p:cNvPr>
            <p:cNvPicPr>
              <a:picLocks noChangeAspect="1"/>
            </p:cNvPicPr>
            <p:nvPr/>
          </p:nvPicPr>
          <p:blipFill>
            <a:blip r:embed="rId5"/>
            <a:stretch>
              <a:fillRect/>
            </a:stretch>
          </p:blipFill>
          <p:spPr>
            <a:xfrm>
              <a:off x="6740454" y="6033810"/>
              <a:ext cx="849741" cy="655515"/>
            </a:xfrm>
            <a:prstGeom prst="rect">
              <a:avLst/>
            </a:prstGeom>
          </p:spPr>
        </p:pic>
        <p:pic>
          <p:nvPicPr>
            <p:cNvPr id="23" name="Picture 22" descr="A blue circle with black text&#10;&#10;Description automatically generated">
              <a:extLst>
                <a:ext uri="{FF2B5EF4-FFF2-40B4-BE49-F238E27FC236}">
                  <a16:creationId xmlns:a16="http://schemas.microsoft.com/office/drawing/2014/main" id="{B3E3DBDA-0A6B-2C1A-A687-CB35EAE6DF14}"/>
                </a:ext>
              </a:extLst>
            </p:cNvPr>
            <p:cNvPicPr>
              <a:picLocks noChangeAspect="1"/>
            </p:cNvPicPr>
            <p:nvPr/>
          </p:nvPicPr>
          <p:blipFill>
            <a:blip r:embed="rId6"/>
            <a:stretch>
              <a:fillRect/>
            </a:stretch>
          </p:blipFill>
          <p:spPr>
            <a:xfrm>
              <a:off x="6971126" y="6513330"/>
              <a:ext cx="346107" cy="152168"/>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5248883-1603-54E7-5B28-D4B528D6EE5C}"/>
              </a:ext>
            </a:extLst>
          </p:cNvPr>
          <p:cNvPicPr>
            <a:picLocks noChangeAspect="1"/>
          </p:cNvPicPr>
          <p:nvPr/>
        </p:nvPicPr>
        <p:blipFill>
          <a:blip r:embed="rId3"/>
          <a:srcRect t="27847" r="9091"/>
          <a:stretch/>
        </p:blipFill>
        <p:spPr>
          <a:xfrm>
            <a:off x="2641851" y="10"/>
            <a:ext cx="6502149" cy="6857990"/>
          </a:xfrm>
          <a:prstGeom prst="rect">
            <a:avLst/>
          </a:prstGeom>
        </p:spPr>
      </p:pic>
      <p:sp>
        <p:nvSpPr>
          <p:cNvPr id="12" name="Rectangle 11">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99484D58-57F2-27EA-EF89-5874611991E1}"/>
              </a:ext>
            </a:extLst>
          </p:cNvPr>
          <p:cNvSpPr txBox="1">
            <a:spLocks/>
          </p:cNvSpPr>
          <p:nvPr/>
        </p:nvSpPr>
        <p:spPr>
          <a:xfrm>
            <a:off x="358485" y="990283"/>
            <a:ext cx="6502148" cy="1185758"/>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3600" b="1" dirty="0">
                <a:solidFill>
                  <a:schemeClr val="bg1"/>
                </a:solidFill>
              </a:rPr>
              <a:t>Introduction to</a:t>
            </a:r>
            <a:br>
              <a:rPr lang="en-US" sz="3600" b="1" dirty="0">
                <a:solidFill>
                  <a:schemeClr val="bg1"/>
                </a:solidFill>
              </a:rPr>
            </a:br>
            <a:r>
              <a:rPr lang="en-US" sz="3600" b="1" dirty="0">
                <a:solidFill>
                  <a:schemeClr val="bg1"/>
                </a:solidFill>
              </a:rPr>
              <a:t>VISION, ADAPT, LEAP</a:t>
            </a:r>
          </a:p>
        </p:txBody>
      </p:sp>
      <p:sp>
        <p:nvSpPr>
          <p:cNvPr id="7" name="TextBox 6">
            <a:extLst>
              <a:ext uri="{FF2B5EF4-FFF2-40B4-BE49-F238E27FC236}">
                <a16:creationId xmlns:a16="http://schemas.microsoft.com/office/drawing/2014/main" id="{9131470B-E416-985C-F7A8-A281A9FFFB7C}"/>
              </a:ext>
            </a:extLst>
          </p:cNvPr>
          <p:cNvSpPr txBox="1"/>
          <p:nvPr/>
        </p:nvSpPr>
        <p:spPr>
          <a:xfrm>
            <a:off x="358484" y="2875547"/>
            <a:ext cx="6502148" cy="3617850"/>
          </a:xfrm>
          <a:prstGeom prst="rect">
            <a:avLst/>
          </a:prstGeom>
        </p:spPr>
        <p:txBody>
          <a:bodyPr vert="horz" lIns="91440" tIns="45720" rIns="91440" bIns="45720" rtlCol="0">
            <a:normAutofit/>
          </a:bodyPr>
          <a:lstStyle/>
          <a:p>
            <a:pPr defTabSz="914400">
              <a:lnSpc>
                <a:spcPct val="90000"/>
              </a:lnSpc>
              <a:spcBef>
                <a:spcPts val="1000"/>
              </a:spcBef>
              <a:spcAft>
                <a:spcPts val="720"/>
              </a:spcAft>
            </a:pPr>
            <a:br>
              <a:rPr lang="en-US" sz="2400" dirty="0">
                <a:solidFill>
                  <a:schemeClr val="bg1"/>
                </a:solidFill>
                <a:latin typeface="Roboto" panose="02000000000000000000" pitchFamily="2" charset="0"/>
                <a:ea typeface="Roboto" panose="02000000000000000000" pitchFamily="2" charset="0"/>
              </a:rPr>
            </a:br>
            <a:r>
              <a:rPr lang="en-US" sz="2400" dirty="0">
                <a:solidFill>
                  <a:schemeClr val="bg1"/>
                </a:solidFill>
                <a:latin typeface="Roboto" panose="02000000000000000000" pitchFamily="2" charset="0"/>
                <a:ea typeface="Roboto" panose="02000000000000000000" pitchFamily="2" charset="0"/>
              </a:rPr>
              <a:t>The AI-XP Feedback Loops</a:t>
            </a:r>
            <a:endParaRPr lang="en-US" i="1" dirty="0">
              <a:solidFill>
                <a:schemeClr val="bg1"/>
              </a:solidFill>
              <a:latin typeface="Dank Mono" pitchFamily="2" charset="77"/>
              <a:ea typeface="Roboto" panose="02000000000000000000" pitchFamily="2" charset="0"/>
            </a:endParaRPr>
          </a:p>
          <a:p>
            <a:pPr defTabSz="914400">
              <a:lnSpc>
                <a:spcPct val="90000"/>
              </a:lnSpc>
              <a:spcBef>
                <a:spcPts val="1000"/>
              </a:spcBef>
              <a:spcAft>
                <a:spcPts val="720"/>
              </a:spcAft>
            </a:pPr>
            <a:endParaRPr lang="en-US" i="1" dirty="0">
              <a:solidFill>
                <a:schemeClr val="bg1"/>
              </a:solidFill>
              <a:latin typeface="Dank Mono" pitchFamily="2" charset="77"/>
              <a:ea typeface="Roboto" panose="02000000000000000000" pitchFamily="2" charset="0"/>
            </a:endParaRP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VISION : Increment</a:t>
            </a: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ADAPT  : Iterate</a:t>
            </a: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LEAP   : Execute</a:t>
            </a:r>
          </a:p>
        </p:txBody>
      </p:sp>
      <p:grpSp>
        <p:nvGrpSpPr>
          <p:cNvPr id="3" name="Group 2">
            <a:extLst>
              <a:ext uri="{FF2B5EF4-FFF2-40B4-BE49-F238E27FC236}">
                <a16:creationId xmlns:a16="http://schemas.microsoft.com/office/drawing/2014/main" id="{94E60BDA-6201-6237-9427-DC13875EAFF9}"/>
              </a:ext>
            </a:extLst>
          </p:cNvPr>
          <p:cNvGrpSpPr/>
          <p:nvPr/>
        </p:nvGrpSpPr>
        <p:grpSpPr>
          <a:xfrm>
            <a:off x="6807132" y="6113915"/>
            <a:ext cx="2750268" cy="744075"/>
            <a:chOff x="6737684" y="6033810"/>
            <a:chExt cx="2750268" cy="744075"/>
          </a:xfrm>
        </p:grpSpPr>
        <p:sp>
          <p:nvSpPr>
            <p:cNvPr id="4" name="Rounded Rectangle 3">
              <a:extLst>
                <a:ext uri="{FF2B5EF4-FFF2-40B4-BE49-F238E27FC236}">
                  <a16:creationId xmlns:a16="http://schemas.microsoft.com/office/drawing/2014/main" id="{3EB7E47D-EDC7-BB5E-6E43-9EB08DDF15B3}"/>
                </a:ext>
              </a:extLst>
            </p:cNvPr>
            <p:cNvSpPr/>
            <p:nvPr/>
          </p:nvSpPr>
          <p:spPr>
            <a:xfrm>
              <a:off x="6737684" y="6046063"/>
              <a:ext cx="2300438" cy="698425"/>
            </a:xfrm>
            <a:prstGeom prst="roundRect">
              <a:avLst/>
            </a:prstGeom>
            <a:solidFill>
              <a:schemeClr val="tx1">
                <a:alpha val="40422"/>
              </a:schemeClr>
            </a:solidFill>
            <a:ln>
              <a:noFill/>
            </a:ln>
            <a:effectLst>
              <a:glow>
                <a:schemeClr val="accent1"/>
              </a:glow>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3A00685A-1A0A-42A4-E7B9-E3D803C6A073}"/>
                </a:ext>
              </a:extLst>
            </p:cNvPr>
            <p:cNvSpPr txBox="1">
              <a:spLocks/>
            </p:cNvSpPr>
            <p:nvPr/>
          </p:nvSpPr>
          <p:spPr>
            <a:xfrm>
              <a:off x="7533925" y="6088973"/>
              <a:ext cx="1684519"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600" dirty="0">
                  <a:solidFill>
                    <a:schemeClr val="bg1"/>
                  </a:solidFill>
                </a:rPr>
                <a:t>Justin Beall</a:t>
              </a:r>
            </a:p>
          </p:txBody>
        </p:sp>
        <p:sp>
          <p:nvSpPr>
            <p:cNvPr id="9" name="Title 1">
              <a:extLst>
                <a:ext uri="{FF2B5EF4-FFF2-40B4-BE49-F238E27FC236}">
                  <a16:creationId xmlns:a16="http://schemas.microsoft.com/office/drawing/2014/main" id="{C2411B41-69A6-7973-49A8-549BFABB2FCF}"/>
                </a:ext>
              </a:extLst>
            </p:cNvPr>
            <p:cNvSpPr txBox="1">
              <a:spLocks/>
            </p:cNvSpPr>
            <p:nvPr/>
          </p:nvSpPr>
          <p:spPr>
            <a:xfrm>
              <a:off x="7748337" y="6395280"/>
              <a:ext cx="1739615"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200" i="1" dirty="0">
                  <a:solidFill>
                    <a:schemeClr val="bg1"/>
                  </a:solidFill>
                </a:rPr>
                <a:t>/justin-beall</a:t>
              </a:r>
            </a:p>
          </p:txBody>
        </p:sp>
        <p:pic>
          <p:nvPicPr>
            <p:cNvPr id="11" name="Picture 2" descr="Linkedin - Free social media icons">
              <a:extLst>
                <a:ext uri="{FF2B5EF4-FFF2-40B4-BE49-F238E27FC236}">
                  <a16:creationId xmlns:a16="http://schemas.microsoft.com/office/drawing/2014/main" id="{47C24076-C36C-5E2C-0A5D-4F75C318C6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2419" y="6445818"/>
              <a:ext cx="144159" cy="14415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neon light with a brain and gears&#10;&#10;Description automatically generated">
              <a:extLst>
                <a:ext uri="{FF2B5EF4-FFF2-40B4-BE49-F238E27FC236}">
                  <a16:creationId xmlns:a16="http://schemas.microsoft.com/office/drawing/2014/main" id="{AAC83A22-E141-79AE-3FA9-F604A87B67E5}"/>
                </a:ext>
              </a:extLst>
            </p:cNvPr>
            <p:cNvPicPr>
              <a:picLocks noChangeAspect="1"/>
            </p:cNvPicPr>
            <p:nvPr/>
          </p:nvPicPr>
          <p:blipFill>
            <a:blip r:embed="rId5"/>
            <a:stretch>
              <a:fillRect/>
            </a:stretch>
          </p:blipFill>
          <p:spPr>
            <a:xfrm>
              <a:off x="6740454" y="6033810"/>
              <a:ext cx="849741" cy="655515"/>
            </a:xfrm>
            <a:prstGeom prst="rect">
              <a:avLst/>
            </a:prstGeom>
          </p:spPr>
        </p:pic>
        <p:pic>
          <p:nvPicPr>
            <p:cNvPr id="14" name="Picture 13" descr="A blue circle with black text&#10;&#10;Description automatically generated">
              <a:extLst>
                <a:ext uri="{FF2B5EF4-FFF2-40B4-BE49-F238E27FC236}">
                  <a16:creationId xmlns:a16="http://schemas.microsoft.com/office/drawing/2014/main" id="{B3A61C2C-17AA-5F6E-BA1B-7E1DB3CB412F}"/>
                </a:ext>
              </a:extLst>
            </p:cNvPr>
            <p:cNvPicPr>
              <a:picLocks noChangeAspect="1"/>
            </p:cNvPicPr>
            <p:nvPr/>
          </p:nvPicPr>
          <p:blipFill>
            <a:blip r:embed="rId6"/>
            <a:stretch>
              <a:fillRect/>
            </a:stretch>
          </p:blipFill>
          <p:spPr>
            <a:xfrm>
              <a:off x="6971126" y="6513330"/>
              <a:ext cx="346107" cy="152168"/>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5248883-1603-54E7-5B28-D4B528D6EE5C}"/>
              </a:ext>
            </a:extLst>
          </p:cNvPr>
          <p:cNvPicPr>
            <a:picLocks noChangeAspect="1"/>
          </p:cNvPicPr>
          <p:nvPr/>
        </p:nvPicPr>
        <p:blipFill>
          <a:blip r:embed="rId3"/>
          <a:srcRect t="13915" r="9091" b="13933"/>
          <a:stretch/>
        </p:blipFill>
        <p:spPr>
          <a:xfrm>
            <a:off x="2641851" y="10"/>
            <a:ext cx="6502149" cy="6857990"/>
          </a:xfrm>
          <a:prstGeom prst="rect">
            <a:avLst/>
          </a:prstGeom>
        </p:spPr>
      </p:pic>
      <p:sp>
        <p:nvSpPr>
          <p:cNvPr id="14" name="Rectangle 13">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22714AB-E498-7CD9-A70C-F0156F21AB4F}"/>
              </a:ext>
            </a:extLst>
          </p:cNvPr>
          <p:cNvSpPr txBox="1">
            <a:spLocks/>
          </p:cNvSpPr>
          <p:nvPr/>
        </p:nvSpPr>
        <p:spPr>
          <a:xfrm>
            <a:off x="358485" y="990283"/>
            <a:ext cx="6502148" cy="1185758"/>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3600" b="1" dirty="0">
                <a:solidFill>
                  <a:schemeClr val="bg1"/>
                </a:solidFill>
              </a:rPr>
              <a:t>Key Acronyms</a:t>
            </a:r>
          </a:p>
          <a:p>
            <a:pPr algn="l" defTabSz="914400">
              <a:lnSpc>
                <a:spcPct val="90000"/>
              </a:lnSpc>
            </a:pPr>
            <a:endParaRPr lang="en-US" sz="3600" b="1" dirty="0">
              <a:solidFill>
                <a:schemeClr val="bg1"/>
              </a:solidFill>
            </a:endParaRPr>
          </a:p>
        </p:txBody>
      </p:sp>
      <p:sp>
        <p:nvSpPr>
          <p:cNvPr id="3" name="TextBox 2">
            <a:extLst>
              <a:ext uri="{FF2B5EF4-FFF2-40B4-BE49-F238E27FC236}">
                <a16:creationId xmlns:a16="http://schemas.microsoft.com/office/drawing/2014/main" id="{594A6CEC-66F2-DEBE-4A2A-CD4D1A7EDF6E}"/>
              </a:ext>
            </a:extLst>
          </p:cNvPr>
          <p:cNvSpPr txBox="1"/>
          <p:nvPr/>
        </p:nvSpPr>
        <p:spPr>
          <a:xfrm>
            <a:off x="356231" y="1889664"/>
            <a:ext cx="6502148" cy="673038"/>
          </a:xfrm>
          <a:prstGeom prst="rect">
            <a:avLst/>
          </a:prstGeom>
        </p:spPr>
        <p:txBody>
          <a:bodyPr vert="horz" lIns="91440" tIns="45720" rIns="91440" bIns="45720" rtlCol="0">
            <a:normAutofit/>
          </a:bodyPr>
          <a:lstStyle/>
          <a:p>
            <a:pPr defTabSz="914400">
              <a:lnSpc>
                <a:spcPct val="90000"/>
              </a:lnSpc>
              <a:spcBef>
                <a:spcPts val="1000"/>
              </a:spcBef>
              <a:spcAft>
                <a:spcPts val="720"/>
              </a:spcAft>
            </a:pPr>
            <a:r>
              <a:rPr lang="en-US" sz="2000" dirty="0">
                <a:solidFill>
                  <a:schemeClr val="bg1"/>
                </a:solidFill>
                <a:latin typeface="Roboto" panose="02000000000000000000" pitchFamily="2" charset="0"/>
                <a:ea typeface="Roboto" panose="02000000000000000000" pitchFamily="2" charset="0"/>
              </a:rPr>
              <a:t>AI-XP</a:t>
            </a:r>
            <a:br>
              <a:rPr lang="en-US" i="1" dirty="0">
                <a:solidFill>
                  <a:schemeClr val="bg1"/>
                </a:solidFill>
                <a:latin typeface="Dank Mono" pitchFamily="2" charset="77"/>
                <a:ea typeface="Roboto" panose="02000000000000000000" pitchFamily="2" charset="0"/>
              </a:rPr>
            </a:br>
            <a:r>
              <a:rPr lang="en-US" b="1" i="1" dirty="0">
                <a:solidFill>
                  <a:schemeClr val="bg1"/>
                </a:solidFill>
                <a:latin typeface="Dank Mono" pitchFamily="2" charset="77"/>
                <a:ea typeface="Roboto" panose="02000000000000000000" pitchFamily="2" charset="0"/>
              </a:rPr>
              <a:t>A</a:t>
            </a:r>
            <a:r>
              <a:rPr lang="en-US" i="1" dirty="0">
                <a:solidFill>
                  <a:schemeClr val="bg1"/>
                </a:solidFill>
                <a:latin typeface="Dank Mono" pitchFamily="2" charset="77"/>
                <a:ea typeface="Roboto" panose="02000000000000000000" pitchFamily="2" charset="0"/>
              </a:rPr>
              <a:t>rtificially </a:t>
            </a:r>
            <a:r>
              <a:rPr lang="en-US" b="1" i="1" dirty="0">
                <a:solidFill>
                  <a:schemeClr val="bg1"/>
                </a:solidFill>
                <a:latin typeface="Dank Mono" pitchFamily="2" charset="77"/>
                <a:ea typeface="Roboto" panose="02000000000000000000" pitchFamily="2" charset="0"/>
              </a:rPr>
              <a:t>I</a:t>
            </a:r>
            <a:r>
              <a:rPr lang="en-US" i="1" dirty="0">
                <a:solidFill>
                  <a:schemeClr val="bg1"/>
                </a:solidFill>
                <a:latin typeface="Dank Mono" pitchFamily="2" charset="77"/>
                <a:ea typeface="Roboto" panose="02000000000000000000" pitchFamily="2" charset="0"/>
              </a:rPr>
              <a:t>ntelligent </a:t>
            </a:r>
            <a:r>
              <a:rPr lang="en-US" i="1" dirty="0" err="1">
                <a:solidFill>
                  <a:schemeClr val="bg1"/>
                </a:solidFill>
                <a:latin typeface="Dank Mono" pitchFamily="2" charset="77"/>
                <a:ea typeface="Roboto" panose="02000000000000000000" pitchFamily="2" charset="0"/>
              </a:rPr>
              <a:t>e</a:t>
            </a:r>
            <a:r>
              <a:rPr lang="en-US" b="1" i="1" dirty="0" err="1">
                <a:solidFill>
                  <a:schemeClr val="bg1"/>
                </a:solidFill>
                <a:latin typeface="Dank Mono" pitchFamily="2" charset="77"/>
                <a:ea typeface="Roboto" panose="02000000000000000000" pitchFamily="2" charset="0"/>
              </a:rPr>
              <a:t>X</a:t>
            </a:r>
            <a:r>
              <a:rPr lang="en-US" i="1" dirty="0" err="1">
                <a:solidFill>
                  <a:schemeClr val="bg1"/>
                </a:solidFill>
                <a:latin typeface="Dank Mono" pitchFamily="2" charset="77"/>
                <a:ea typeface="Roboto" panose="02000000000000000000" pitchFamily="2" charset="0"/>
              </a:rPr>
              <a:t>treme</a:t>
            </a:r>
            <a:r>
              <a:rPr lang="en-US" i="1" dirty="0">
                <a:solidFill>
                  <a:schemeClr val="bg1"/>
                </a:solidFill>
                <a:latin typeface="Dank Mono" pitchFamily="2" charset="77"/>
                <a:ea typeface="Roboto" panose="02000000000000000000" pitchFamily="2" charset="0"/>
              </a:rPr>
              <a:t> </a:t>
            </a:r>
            <a:r>
              <a:rPr lang="en-US" b="1" i="1" dirty="0">
                <a:solidFill>
                  <a:schemeClr val="bg1"/>
                </a:solidFill>
                <a:latin typeface="Dank Mono" pitchFamily="2" charset="77"/>
                <a:ea typeface="Roboto" panose="02000000000000000000" pitchFamily="2" charset="0"/>
              </a:rPr>
              <a:t>P</a:t>
            </a:r>
            <a:r>
              <a:rPr lang="en-US" i="1" dirty="0">
                <a:solidFill>
                  <a:schemeClr val="bg1"/>
                </a:solidFill>
                <a:latin typeface="Dank Mono" pitchFamily="2" charset="77"/>
                <a:ea typeface="Roboto" panose="02000000000000000000" pitchFamily="2" charset="0"/>
              </a:rPr>
              <a:t>rogramming</a:t>
            </a:r>
          </a:p>
        </p:txBody>
      </p:sp>
      <p:sp>
        <p:nvSpPr>
          <p:cNvPr id="4" name="TextBox 3">
            <a:extLst>
              <a:ext uri="{FF2B5EF4-FFF2-40B4-BE49-F238E27FC236}">
                <a16:creationId xmlns:a16="http://schemas.microsoft.com/office/drawing/2014/main" id="{75C819D9-9FF2-1878-DA7B-0925DF467DD3}"/>
              </a:ext>
            </a:extLst>
          </p:cNvPr>
          <p:cNvSpPr txBox="1"/>
          <p:nvPr/>
        </p:nvSpPr>
        <p:spPr>
          <a:xfrm>
            <a:off x="358483" y="5396949"/>
            <a:ext cx="6502148" cy="1096452"/>
          </a:xfrm>
          <a:prstGeom prst="rect">
            <a:avLst/>
          </a:prstGeom>
        </p:spPr>
        <p:txBody>
          <a:bodyPr vert="horz" lIns="91440" tIns="45720" rIns="91440" bIns="45720" rtlCol="0" anchor="b">
            <a:normAutofit/>
          </a:bodyPr>
          <a:lstStyle/>
          <a:p>
            <a:pPr defTabSz="914400">
              <a:lnSpc>
                <a:spcPct val="90000"/>
              </a:lnSpc>
              <a:spcBef>
                <a:spcPts val="1000"/>
              </a:spcBef>
              <a:spcAft>
                <a:spcPts val="720"/>
              </a:spcAft>
            </a:pPr>
            <a:r>
              <a:rPr lang="en-US" sz="1400" dirty="0">
                <a:solidFill>
                  <a:schemeClr val="bg1"/>
                </a:solidFill>
                <a:latin typeface="Dank Mono" pitchFamily="2" charset="77"/>
                <a:ea typeface="Roboto" panose="02000000000000000000" pitchFamily="2" charset="0"/>
              </a:rPr>
              <a:t>AI-XP Unpacked</a:t>
            </a:r>
            <a:br>
              <a:rPr lang="en-US" sz="1400" dirty="0">
                <a:solidFill>
                  <a:schemeClr val="bg1"/>
                </a:solidFill>
                <a:latin typeface="Dank Mono" pitchFamily="2" charset="77"/>
                <a:ea typeface="Roboto" panose="02000000000000000000" pitchFamily="2" charset="0"/>
              </a:rPr>
            </a:br>
            <a:r>
              <a:rPr lang="en-US" sz="1400" dirty="0">
                <a:solidFill>
                  <a:schemeClr val="bg1"/>
                </a:solidFill>
                <a:latin typeface="Dank Mono" pitchFamily="2" charset="77"/>
                <a:ea typeface="Roboto" panose="02000000000000000000" pitchFamily="2" charset="0"/>
              </a:rPr>
              <a:t>- https://</a:t>
            </a:r>
            <a:r>
              <a:rPr lang="en-US" sz="1400" dirty="0" err="1">
                <a:solidFill>
                  <a:schemeClr val="bg1"/>
                </a:solidFill>
                <a:latin typeface="Dank Mono" pitchFamily="2" charset="77"/>
                <a:ea typeface="Roboto" panose="02000000000000000000" pitchFamily="2" charset="0"/>
              </a:rPr>
              <a:t>tinyurl.com</a:t>
            </a:r>
            <a:r>
              <a:rPr lang="en-US" sz="1400" dirty="0">
                <a:solidFill>
                  <a:schemeClr val="bg1"/>
                </a:solidFill>
                <a:latin typeface="Dank Mono" pitchFamily="2" charset="77"/>
                <a:ea typeface="Roboto" panose="02000000000000000000" pitchFamily="2" charset="0"/>
              </a:rPr>
              <a:t>/ai-</a:t>
            </a:r>
            <a:r>
              <a:rPr lang="en-US" sz="1400" dirty="0" err="1">
                <a:solidFill>
                  <a:schemeClr val="bg1"/>
                </a:solidFill>
                <a:latin typeface="Dank Mono" pitchFamily="2" charset="77"/>
                <a:ea typeface="Roboto" panose="02000000000000000000" pitchFamily="2" charset="0"/>
              </a:rPr>
              <a:t>xp</a:t>
            </a:r>
            <a:r>
              <a:rPr lang="en-US" sz="1400" dirty="0">
                <a:solidFill>
                  <a:schemeClr val="bg1"/>
                </a:solidFill>
                <a:latin typeface="Dank Mono" pitchFamily="2" charset="77"/>
                <a:ea typeface="Roboto" panose="02000000000000000000" pitchFamily="2" charset="0"/>
              </a:rPr>
              <a:t>-unpacked</a:t>
            </a:r>
          </a:p>
        </p:txBody>
      </p:sp>
      <p:sp>
        <p:nvSpPr>
          <p:cNvPr id="7" name="TextBox 6">
            <a:extLst>
              <a:ext uri="{FF2B5EF4-FFF2-40B4-BE49-F238E27FC236}">
                <a16:creationId xmlns:a16="http://schemas.microsoft.com/office/drawing/2014/main" id="{E1C8E8A0-73F7-0DF1-E268-8C0C423F26B7}"/>
              </a:ext>
            </a:extLst>
          </p:cNvPr>
          <p:cNvSpPr txBox="1"/>
          <p:nvPr/>
        </p:nvSpPr>
        <p:spPr>
          <a:xfrm>
            <a:off x="356231" y="2790150"/>
            <a:ext cx="6502148" cy="856527"/>
          </a:xfrm>
          <a:prstGeom prst="rect">
            <a:avLst/>
          </a:prstGeom>
        </p:spPr>
        <p:txBody>
          <a:bodyPr vert="horz" lIns="91440" tIns="45720" rIns="91440" bIns="45720" rtlCol="0">
            <a:normAutofit lnSpcReduction="10000"/>
          </a:bodyPr>
          <a:lstStyle/>
          <a:p>
            <a:pPr defTabSz="914400">
              <a:lnSpc>
                <a:spcPct val="90000"/>
              </a:lnSpc>
              <a:spcBef>
                <a:spcPts val="1000"/>
              </a:spcBef>
              <a:spcAft>
                <a:spcPts val="720"/>
              </a:spcAft>
            </a:pPr>
            <a:r>
              <a:rPr lang="en-US" sz="2000" dirty="0">
                <a:solidFill>
                  <a:schemeClr val="bg1"/>
                </a:solidFill>
                <a:latin typeface="Roboto" panose="02000000000000000000" pitchFamily="2" charset="0"/>
                <a:ea typeface="Roboto" panose="02000000000000000000" pitchFamily="2" charset="0"/>
              </a:rPr>
              <a:t>VISION</a:t>
            </a:r>
            <a:r>
              <a:rPr lang="en-US" sz="1900" dirty="0">
                <a:solidFill>
                  <a:schemeClr val="bg1"/>
                </a:solidFill>
                <a:latin typeface="Roboto" panose="02000000000000000000" pitchFamily="2" charset="0"/>
                <a:ea typeface="Roboto" panose="02000000000000000000" pitchFamily="2" charset="0"/>
              </a:rPr>
              <a:t>	</a:t>
            </a:r>
            <a:r>
              <a:rPr lang="en-US" sz="1600" dirty="0">
                <a:solidFill>
                  <a:schemeClr val="bg1">
                    <a:lumMod val="75000"/>
                  </a:schemeClr>
                </a:solidFill>
                <a:latin typeface="Roboto" panose="02000000000000000000" pitchFamily="2" charset="0"/>
                <a:ea typeface="Roboto" panose="02000000000000000000" pitchFamily="2" charset="0"/>
              </a:rPr>
              <a:t>(1-3 Months)</a:t>
            </a:r>
            <a:br>
              <a:rPr lang="en-US" sz="1600" i="1" dirty="0">
                <a:solidFill>
                  <a:schemeClr val="bg1"/>
                </a:solidFill>
                <a:latin typeface="Dank Mono" pitchFamily="2" charset="77"/>
                <a:ea typeface="Roboto" panose="02000000000000000000" pitchFamily="2" charset="0"/>
              </a:rPr>
            </a:br>
            <a:r>
              <a:rPr lang="en-US" b="1" i="1" dirty="0">
                <a:solidFill>
                  <a:schemeClr val="bg1"/>
                </a:solidFill>
                <a:latin typeface="Dank Mono" pitchFamily="2" charset="77"/>
                <a:ea typeface="Roboto" panose="02000000000000000000" pitchFamily="2" charset="0"/>
              </a:rPr>
              <a:t>V</a:t>
            </a:r>
            <a:r>
              <a:rPr lang="en-US" i="1" dirty="0">
                <a:solidFill>
                  <a:schemeClr val="bg1"/>
                </a:solidFill>
                <a:latin typeface="Dank Mono" pitchFamily="2" charset="77"/>
                <a:ea typeface="Roboto" panose="02000000000000000000" pitchFamily="2" charset="0"/>
              </a:rPr>
              <a:t>isionary </a:t>
            </a:r>
            <a:r>
              <a:rPr lang="en-US" b="1" i="1" dirty="0">
                <a:solidFill>
                  <a:schemeClr val="bg1"/>
                </a:solidFill>
                <a:latin typeface="Dank Mono" pitchFamily="2" charset="77"/>
                <a:ea typeface="Roboto" panose="02000000000000000000" pitchFamily="2" charset="0"/>
              </a:rPr>
              <a:t>I</a:t>
            </a:r>
            <a:r>
              <a:rPr lang="en-US" i="1" dirty="0">
                <a:solidFill>
                  <a:schemeClr val="bg1"/>
                </a:solidFill>
                <a:latin typeface="Dank Mono" pitchFamily="2" charset="77"/>
                <a:ea typeface="Roboto" panose="02000000000000000000" pitchFamily="2" charset="0"/>
              </a:rPr>
              <a:t>ntegration and </a:t>
            </a:r>
            <a:r>
              <a:rPr lang="en-US" b="1" i="1" dirty="0">
                <a:solidFill>
                  <a:schemeClr val="bg1"/>
                </a:solidFill>
                <a:latin typeface="Dank Mono" pitchFamily="2" charset="77"/>
                <a:ea typeface="Roboto" panose="02000000000000000000" pitchFamily="2" charset="0"/>
              </a:rPr>
              <a:t>S</a:t>
            </a:r>
            <a:r>
              <a:rPr lang="en-US" i="1" dirty="0">
                <a:solidFill>
                  <a:schemeClr val="bg1"/>
                </a:solidFill>
                <a:latin typeface="Dank Mono" pitchFamily="2" charset="77"/>
                <a:ea typeface="Roboto" panose="02000000000000000000" pitchFamily="2" charset="0"/>
              </a:rPr>
              <a:t>trategic</a:t>
            </a:r>
            <a:br>
              <a:rPr lang="en-US" i="1" dirty="0">
                <a:solidFill>
                  <a:schemeClr val="bg1"/>
                </a:solidFill>
                <a:latin typeface="Dank Mono" pitchFamily="2" charset="77"/>
                <a:ea typeface="Roboto" panose="02000000000000000000" pitchFamily="2" charset="0"/>
              </a:rPr>
            </a:br>
            <a:r>
              <a:rPr lang="en-US" i="1" dirty="0">
                <a:solidFill>
                  <a:schemeClr val="bg1"/>
                </a:solidFill>
                <a:latin typeface="Dank Mono" pitchFamily="2" charset="77"/>
                <a:ea typeface="Roboto" panose="02000000000000000000" pitchFamily="2" charset="0"/>
              </a:rPr>
              <a:t>    </a:t>
            </a:r>
            <a:r>
              <a:rPr lang="en-US" b="1" i="1" dirty="0">
                <a:solidFill>
                  <a:schemeClr val="bg1"/>
                </a:solidFill>
                <a:latin typeface="Dank Mono" pitchFamily="2" charset="77"/>
                <a:ea typeface="Roboto" panose="02000000000000000000" pitchFamily="2" charset="0"/>
              </a:rPr>
              <a:t>O</a:t>
            </a:r>
            <a:r>
              <a:rPr lang="en-US" i="1" dirty="0">
                <a:solidFill>
                  <a:schemeClr val="bg1"/>
                </a:solidFill>
                <a:latin typeface="Dank Mono" pitchFamily="2" charset="77"/>
                <a:ea typeface="Roboto" panose="02000000000000000000" pitchFamily="2" charset="0"/>
              </a:rPr>
              <a:t>versight </a:t>
            </a:r>
            <a:r>
              <a:rPr lang="en-US" b="1" i="1" dirty="0">
                <a:solidFill>
                  <a:schemeClr val="bg1"/>
                </a:solidFill>
                <a:latin typeface="Dank Mono" pitchFamily="2" charset="77"/>
                <a:ea typeface="Roboto" panose="02000000000000000000" pitchFamily="2" charset="0"/>
              </a:rPr>
              <a:t>N</a:t>
            </a:r>
            <a:r>
              <a:rPr lang="en-US" i="1" dirty="0">
                <a:solidFill>
                  <a:schemeClr val="bg1"/>
                </a:solidFill>
                <a:latin typeface="Dank Mono" pitchFamily="2" charset="77"/>
                <a:ea typeface="Roboto" panose="02000000000000000000" pitchFamily="2" charset="0"/>
              </a:rPr>
              <a:t>avigated by AI</a:t>
            </a:r>
          </a:p>
        </p:txBody>
      </p:sp>
      <p:sp>
        <p:nvSpPr>
          <p:cNvPr id="8" name="TextBox 7">
            <a:extLst>
              <a:ext uri="{FF2B5EF4-FFF2-40B4-BE49-F238E27FC236}">
                <a16:creationId xmlns:a16="http://schemas.microsoft.com/office/drawing/2014/main" id="{3B10EF70-843D-0F88-88DA-80C8B10D9133}"/>
              </a:ext>
            </a:extLst>
          </p:cNvPr>
          <p:cNvSpPr txBox="1"/>
          <p:nvPr/>
        </p:nvSpPr>
        <p:spPr>
          <a:xfrm>
            <a:off x="356231" y="3874125"/>
            <a:ext cx="6502148" cy="603377"/>
          </a:xfrm>
          <a:prstGeom prst="rect">
            <a:avLst/>
          </a:prstGeom>
        </p:spPr>
        <p:txBody>
          <a:bodyPr vert="horz" lIns="91440" tIns="45720" rIns="91440" bIns="45720" rtlCol="0">
            <a:normAutofit fontScale="92500" lnSpcReduction="10000"/>
          </a:bodyPr>
          <a:lstStyle/>
          <a:p>
            <a:pPr defTabSz="914400">
              <a:lnSpc>
                <a:spcPct val="90000"/>
              </a:lnSpc>
              <a:spcBef>
                <a:spcPts val="1000"/>
              </a:spcBef>
              <a:spcAft>
                <a:spcPts val="720"/>
              </a:spcAft>
            </a:pPr>
            <a:r>
              <a:rPr lang="en-US" sz="2200" dirty="0">
                <a:solidFill>
                  <a:schemeClr val="bg1"/>
                </a:solidFill>
                <a:latin typeface="Roboto" panose="02000000000000000000" pitchFamily="2" charset="0"/>
                <a:ea typeface="Roboto" panose="02000000000000000000" pitchFamily="2" charset="0"/>
              </a:rPr>
              <a:t>ADAPT</a:t>
            </a:r>
            <a:r>
              <a:rPr lang="en-US" sz="2400" dirty="0">
                <a:solidFill>
                  <a:schemeClr val="bg1"/>
                </a:solidFill>
                <a:latin typeface="Roboto" panose="02000000000000000000" pitchFamily="2" charset="0"/>
                <a:ea typeface="Roboto" panose="02000000000000000000" pitchFamily="2" charset="0"/>
              </a:rPr>
              <a:t>	</a:t>
            </a:r>
            <a:r>
              <a:rPr lang="en-US" sz="1700" dirty="0">
                <a:solidFill>
                  <a:schemeClr val="bg1">
                    <a:lumMod val="75000"/>
                  </a:schemeClr>
                </a:solidFill>
                <a:latin typeface="Roboto" panose="02000000000000000000" pitchFamily="2" charset="0"/>
                <a:ea typeface="Roboto" panose="02000000000000000000" pitchFamily="2" charset="0"/>
              </a:rPr>
              <a:t>(1-3 Weeks)</a:t>
            </a:r>
            <a:br>
              <a:rPr lang="en-US" sz="2400" i="1" dirty="0">
                <a:solidFill>
                  <a:schemeClr val="bg1"/>
                </a:solidFill>
                <a:latin typeface="Dank Mono" pitchFamily="2" charset="77"/>
                <a:ea typeface="Roboto" panose="02000000000000000000" pitchFamily="2" charset="0"/>
              </a:rPr>
            </a:br>
            <a:r>
              <a:rPr lang="en-US" sz="1900" b="1" i="1" dirty="0">
                <a:solidFill>
                  <a:schemeClr val="bg1"/>
                </a:solidFill>
                <a:latin typeface="Dank Mono" pitchFamily="2" charset="77"/>
                <a:ea typeface="Roboto" panose="02000000000000000000" pitchFamily="2" charset="0"/>
              </a:rPr>
              <a:t>AI-Driven Agile Planning and Transitions</a:t>
            </a:r>
            <a:endParaRPr lang="en-US" sz="1900" i="1" dirty="0">
              <a:solidFill>
                <a:schemeClr val="bg1"/>
              </a:solidFill>
              <a:latin typeface="Dank Mono" pitchFamily="2" charset="77"/>
              <a:ea typeface="Roboto" panose="02000000000000000000" pitchFamily="2" charset="0"/>
            </a:endParaRPr>
          </a:p>
        </p:txBody>
      </p:sp>
      <p:sp>
        <p:nvSpPr>
          <p:cNvPr id="9" name="TextBox 8">
            <a:extLst>
              <a:ext uri="{FF2B5EF4-FFF2-40B4-BE49-F238E27FC236}">
                <a16:creationId xmlns:a16="http://schemas.microsoft.com/office/drawing/2014/main" id="{5C2A1575-326E-D28B-B0E8-D5516416790D}"/>
              </a:ext>
            </a:extLst>
          </p:cNvPr>
          <p:cNvSpPr txBox="1"/>
          <p:nvPr/>
        </p:nvSpPr>
        <p:spPr>
          <a:xfrm>
            <a:off x="356231" y="4698788"/>
            <a:ext cx="6502148" cy="856527"/>
          </a:xfrm>
          <a:prstGeom prst="rect">
            <a:avLst/>
          </a:prstGeom>
        </p:spPr>
        <p:txBody>
          <a:bodyPr vert="horz" lIns="91440" tIns="45720" rIns="91440" bIns="45720" rtlCol="0">
            <a:normAutofit/>
          </a:bodyPr>
          <a:lstStyle/>
          <a:p>
            <a:pPr defTabSz="914400">
              <a:lnSpc>
                <a:spcPct val="90000"/>
              </a:lnSpc>
              <a:spcBef>
                <a:spcPts val="1000"/>
              </a:spcBef>
              <a:spcAft>
                <a:spcPts val="720"/>
              </a:spcAft>
            </a:pPr>
            <a:r>
              <a:rPr lang="en-US" sz="2000" dirty="0">
                <a:solidFill>
                  <a:schemeClr val="bg1"/>
                </a:solidFill>
                <a:latin typeface="Roboto" panose="02000000000000000000" pitchFamily="2" charset="0"/>
                <a:ea typeface="Roboto" panose="02000000000000000000" pitchFamily="2" charset="0"/>
              </a:rPr>
              <a:t>LEAP</a:t>
            </a:r>
            <a:r>
              <a:rPr lang="en-US" sz="2600" dirty="0">
                <a:solidFill>
                  <a:schemeClr val="bg1"/>
                </a:solidFill>
                <a:latin typeface="Roboto" panose="02000000000000000000" pitchFamily="2" charset="0"/>
                <a:ea typeface="Roboto" panose="02000000000000000000" pitchFamily="2" charset="0"/>
              </a:rPr>
              <a:t>	</a:t>
            </a:r>
            <a:r>
              <a:rPr lang="en-US" sz="1600" dirty="0">
                <a:solidFill>
                  <a:schemeClr val="bg1">
                    <a:lumMod val="75000"/>
                  </a:schemeClr>
                </a:solidFill>
                <a:latin typeface="Roboto" panose="02000000000000000000" pitchFamily="2" charset="0"/>
                <a:ea typeface="Roboto" panose="02000000000000000000" pitchFamily="2" charset="0"/>
              </a:rPr>
              <a:t>(Seconds to Days)</a:t>
            </a:r>
            <a:br>
              <a:rPr lang="en-US" sz="1600" i="1" dirty="0">
                <a:solidFill>
                  <a:schemeClr val="bg1"/>
                </a:solidFill>
                <a:latin typeface="Dank Mono" pitchFamily="2" charset="77"/>
                <a:ea typeface="Roboto" panose="02000000000000000000" pitchFamily="2" charset="0"/>
              </a:rPr>
            </a:br>
            <a:r>
              <a:rPr lang="en-US" b="1" i="1" dirty="0">
                <a:solidFill>
                  <a:schemeClr val="bg1"/>
                </a:solidFill>
                <a:latin typeface="Dank Mono" pitchFamily="2" charset="77"/>
                <a:ea typeface="Roboto" panose="02000000000000000000" pitchFamily="2" charset="0"/>
              </a:rPr>
              <a:t>LLM Enhanced Agile Programming</a:t>
            </a:r>
            <a:endParaRPr lang="en-US" i="1" dirty="0">
              <a:solidFill>
                <a:schemeClr val="bg1"/>
              </a:solidFill>
              <a:latin typeface="Dank Mono" pitchFamily="2" charset="77"/>
              <a:ea typeface="Roboto" panose="02000000000000000000" pitchFamily="2" charset="0"/>
            </a:endParaRPr>
          </a:p>
        </p:txBody>
      </p:sp>
      <p:grpSp>
        <p:nvGrpSpPr>
          <p:cNvPr id="11" name="Group 10">
            <a:extLst>
              <a:ext uri="{FF2B5EF4-FFF2-40B4-BE49-F238E27FC236}">
                <a16:creationId xmlns:a16="http://schemas.microsoft.com/office/drawing/2014/main" id="{38856146-4003-469A-74CA-C2B60F6CE3EB}"/>
              </a:ext>
            </a:extLst>
          </p:cNvPr>
          <p:cNvGrpSpPr/>
          <p:nvPr/>
        </p:nvGrpSpPr>
        <p:grpSpPr>
          <a:xfrm>
            <a:off x="6807132" y="6113915"/>
            <a:ext cx="2750268" cy="744075"/>
            <a:chOff x="6737684" y="6033810"/>
            <a:chExt cx="2750268" cy="744075"/>
          </a:xfrm>
        </p:grpSpPr>
        <p:sp>
          <p:nvSpPr>
            <p:cNvPr id="13" name="Rounded Rectangle 12">
              <a:extLst>
                <a:ext uri="{FF2B5EF4-FFF2-40B4-BE49-F238E27FC236}">
                  <a16:creationId xmlns:a16="http://schemas.microsoft.com/office/drawing/2014/main" id="{51AB5A82-7151-E556-FFE1-C13FD36CD602}"/>
                </a:ext>
              </a:extLst>
            </p:cNvPr>
            <p:cNvSpPr/>
            <p:nvPr/>
          </p:nvSpPr>
          <p:spPr>
            <a:xfrm>
              <a:off x="6737684" y="6046063"/>
              <a:ext cx="2300438" cy="698425"/>
            </a:xfrm>
            <a:prstGeom prst="roundRect">
              <a:avLst/>
            </a:prstGeom>
            <a:solidFill>
              <a:schemeClr val="tx1">
                <a:alpha val="40422"/>
              </a:schemeClr>
            </a:solidFill>
            <a:ln>
              <a:noFill/>
            </a:ln>
            <a:effectLst>
              <a:glow>
                <a:schemeClr val="accent1"/>
              </a:glow>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a:extLst>
                <a:ext uri="{FF2B5EF4-FFF2-40B4-BE49-F238E27FC236}">
                  <a16:creationId xmlns:a16="http://schemas.microsoft.com/office/drawing/2014/main" id="{92E1A6B4-CFC2-E13D-6A38-8F1DF598E4E1}"/>
                </a:ext>
              </a:extLst>
            </p:cNvPr>
            <p:cNvSpPr txBox="1">
              <a:spLocks/>
            </p:cNvSpPr>
            <p:nvPr/>
          </p:nvSpPr>
          <p:spPr>
            <a:xfrm>
              <a:off x="7533925" y="6088973"/>
              <a:ext cx="1684519"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600" dirty="0">
                  <a:solidFill>
                    <a:schemeClr val="bg1"/>
                  </a:solidFill>
                </a:rPr>
                <a:t>Justin Beall</a:t>
              </a:r>
            </a:p>
          </p:txBody>
        </p:sp>
        <p:sp>
          <p:nvSpPr>
            <p:cNvPr id="16" name="Title 1">
              <a:extLst>
                <a:ext uri="{FF2B5EF4-FFF2-40B4-BE49-F238E27FC236}">
                  <a16:creationId xmlns:a16="http://schemas.microsoft.com/office/drawing/2014/main" id="{01C8FF4B-92E8-3F16-78C5-0BA6F3197770}"/>
                </a:ext>
              </a:extLst>
            </p:cNvPr>
            <p:cNvSpPr txBox="1">
              <a:spLocks/>
            </p:cNvSpPr>
            <p:nvPr/>
          </p:nvSpPr>
          <p:spPr>
            <a:xfrm>
              <a:off x="7748337" y="6395280"/>
              <a:ext cx="1739615"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200" i="1" dirty="0">
                  <a:solidFill>
                    <a:schemeClr val="bg1"/>
                  </a:solidFill>
                </a:rPr>
                <a:t>/justin-beall</a:t>
              </a:r>
            </a:p>
          </p:txBody>
        </p:sp>
        <p:pic>
          <p:nvPicPr>
            <p:cNvPr id="17" name="Picture 2" descr="Linkedin - Free social media icons">
              <a:extLst>
                <a:ext uri="{FF2B5EF4-FFF2-40B4-BE49-F238E27FC236}">
                  <a16:creationId xmlns:a16="http://schemas.microsoft.com/office/drawing/2014/main" id="{0F2E3E6A-C3C7-6CC9-B61F-5DCE88C270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2419" y="6445818"/>
              <a:ext cx="144159" cy="14415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descr="A neon light with a brain and gears&#10;&#10;Description automatically generated">
              <a:extLst>
                <a:ext uri="{FF2B5EF4-FFF2-40B4-BE49-F238E27FC236}">
                  <a16:creationId xmlns:a16="http://schemas.microsoft.com/office/drawing/2014/main" id="{A23C771A-7565-419C-93D3-BCA09B63D260}"/>
                </a:ext>
              </a:extLst>
            </p:cNvPr>
            <p:cNvPicPr>
              <a:picLocks noChangeAspect="1"/>
            </p:cNvPicPr>
            <p:nvPr/>
          </p:nvPicPr>
          <p:blipFill>
            <a:blip r:embed="rId5"/>
            <a:stretch>
              <a:fillRect/>
            </a:stretch>
          </p:blipFill>
          <p:spPr>
            <a:xfrm>
              <a:off x="6740454" y="6033810"/>
              <a:ext cx="849741" cy="655515"/>
            </a:xfrm>
            <a:prstGeom prst="rect">
              <a:avLst/>
            </a:prstGeom>
          </p:spPr>
        </p:pic>
        <p:pic>
          <p:nvPicPr>
            <p:cNvPr id="19" name="Picture 18" descr="A blue circle with black text&#10;&#10;Description automatically generated">
              <a:extLst>
                <a:ext uri="{FF2B5EF4-FFF2-40B4-BE49-F238E27FC236}">
                  <a16:creationId xmlns:a16="http://schemas.microsoft.com/office/drawing/2014/main" id="{7FFB185B-4260-BC6C-BC01-A4F972306042}"/>
                </a:ext>
              </a:extLst>
            </p:cNvPr>
            <p:cNvPicPr>
              <a:picLocks noChangeAspect="1"/>
            </p:cNvPicPr>
            <p:nvPr/>
          </p:nvPicPr>
          <p:blipFill>
            <a:blip r:embed="rId6"/>
            <a:stretch>
              <a:fillRect/>
            </a:stretch>
          </p:blipFill>
          <p:spPr>
            <a:xfrm>
              <a:off x="6971126" y="6513330"/>
              <a:ext cx="346107" cy="152168"/>
            </a:xfrm>
            <a:prstGeom prst="rect">
              <a:avLst/>
            </a:prstGeom>
          </p:spPr>
        </p:pic>
      </p:grpSp>
    </p:spTree>
    <p:extLst>
      <p:ext uri="{BB962C8B-B14F-4D97-AF65-F5344CB8AC3E}">
        <p14:creationId xmlns:p14="http://schemas.microsoft.com/office/powerpoint/2010/main" val="671159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8"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5C956CA-A8FB-4F91-A258-FBE459CD9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5FCDFF84-8645-1704-8319-3B014ECC200A}"/>
              </a:ext>
            </a:extLst>
          </p:cNvPr>
          <p:cNvPicPr>
            <a:picLocks noChangeAspect="1"/>
          </p:cNvPicPr>
          <p:nvPr/>
        </p:nvPicPr>
        <p:blipFill>
          <a:blip r:embed="rId3"/>
          <a:srcRect r="-2" b="11148"/>
          <a:stretch/>
        </p:blipFill>
        <p:spPr>
          <a:xfrm>
            <a:off x="4159918" y="-1"/>
            <a:ext cx="4984081" cy="2391331"/>
          </a:xfrm>
          <a:prstGeom prst="rect">
            <a:avLst/>
          </a:prstGeom>
        </p:spPr>
      </p:pic>
      <p:pic>
        <p:nvPicPr>
          <p:cNvPr id="5" name="Picture 4">
            <a:extLst>
              <a:ext uri="{FF2B5EF4-FFF2-40B4-BE49-F238E27FC236}">
                <a16:creationId xmlns:a16="http://schemas.microsoft.com/office/drawing/2014/main" id="{3347C9F0-511B-CD8E-FD59-D45979F1B305}"/>
              </a:ext>
            </a:extLst>
          </p:cNvPr>
          <p:cNvPicPr>
            <a:picLocks noChangeAspect="1"/>
          </p:cNvPicPr>
          <p:nvPr/>
        </p:nvPicPr>
        <p:blipFill>
          <a:blip r:embed="rId4"/>
          <a:srcRect r="-2" b="32560"/>
          <a:stretch/>
        </p:blipFill>
        <p:spPr>
          <a:xfrm>
            <a:off x="4159918" y="2391337"/>
            <a:ext cx="4984081" cy="4466657"/>
          </a:xfrm>
          <a:prstGeom prst="rect">
            <a:avLst/>
          </a:prstGeom>
        </p:spPr>
      </p:pic>
      <p:sp>
        <p:nvSpPr>
          <p:cNvPr id="19" name="Rectangle 18">
            <a:extLst>
              <a:ext uri="{FF2B5EF4-FFF2-40B4-BE49-F238E27FC236}">
                <a16:creationId xmlns:a16="http://schemas.microsoft.com/office/drawing/2014/main" id="{70A48D59-8581-41F7-B529-F4617FE07A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46000">
                <a:schemeClr val="tx1">
                  <a:lumMod val="95000"/>
                  <a:lumOff val="5000"/>
                </a:schemeClr>
              </a:gs>
              <a:gs pos="90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5ABE709C-DFD8-760F-E698-9D388FB86979}"/>
              </a:ext>
            </a:extLst>
          </p:cNvPr>
          <p:cNvSpPr txBox="1">
            <a:spLocks/>
          </p:cNvSpPr>
          <p:nvPr/>
        </p:nvSpPr>
        <p:spPr>
          <a:xfrm>
            <a:off x="358485" y="990283"/>
            <a:ext cx="6502148" cy="1185758"/>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3600" b="1" dirty="0">
                <a:solidFill>
                  <a:schemeClr val="bg1"/>
                </a:solidFill>
              </a:rPr>
              <a:t>VISION with </a:t>
            </a:r>
            <a:r>
              <a:rPr lang="en-US" sz="3600" b="1" dirty="0" err="1">
                <a:solidFill>
                  <a:schemeClr val="bg1"/>
                </a:solidFill>
              </a:rPr>
              <a:t>AiDo</a:t>
            </a:r>
            <a:endParaRPr lang="en-US" sz="3600" b="1" dirty="0">
              <a:solidFill>
                <a:schemeClr val="bg1"/>
              </a:solidFill>
            </a:endParaRPr>
          </a:p>
          <a:p>
            <a:pPr algn="l" defTabSz="914400">
              <a:lnSpc>
                <a:spcPct val="90000"/>
              </a:lnSpc>
            </a:pPr>
            <a:endParaRPr lang="en-US" sz="3600" b="1" dirty="0">
              <a:solidFill>
                <a:schemeClr val="bg1"/>
              </a:solidFill>
            </a:endParaRPr>
          </a:p>
        </p:txBody>
      </p:sp>
      <p:sp>
        <p:nvSpPr>
          <p:cNvPr id="11" name="TextBox 10">
            <a:extLst>
              <a:ext uri="{FF2B5EF4-FFF2-40B4-BE49-F238E27FC236}">
                <a16:creationId xmlns:a16="http://schemas.microsoft.com/office/drawing/2014/main" id="{AA9E16C0-56C9-FFF4-2501-46BA0D46D6AC}"/>
              </a:ext>
            </a:extLst>
          </p:cNvPr>
          <p:cNvSpPr txBox="1"/>
          <p:nvPr/>
        </p:nvSpPr>
        <p:spPr>
          <a:xfrm>
            <a:off x="358484" y="2875547"/>
            <a:ext cx="6502148" cy="3617850"/>
          </a:xfrm>
          <a:prstGeom prst="rect">
            <a:avLst/>
          </a:prstGeom>
        </p:spPr>
        <p:txBody>
          <a:bodyPr vert="horz" lIns="91440" tIns="45720" rIns="91440" bIns="45720" rtlCol="0">
            <a:normAutofit/>
          </a:bodyPr>
          <a:lstStyle/>
          <a:p>
            <a:pPr defTabSz="914400">
              <a:lnSpc>
                <a:spcPct val="90000"/>
              </a:lnSpc>
              <a:spcBef>
                <a:spcPts val="1000"/>
              </a:spcBef>
              <a:spcAft>
                <a:spcPts val="720"/>
              </a:spcAft>
            </a:pPr>
            <a:r>
              <a:rPr lang="en-US" sz="2400" dirty="0">
                <a:solidFill>
                  <a:schemeClr val="bg1"/>
                </a:solidFill>
                <a:latin typeface="Roboto" panose="02000000000000000000" pitchFamily="2" charset="0"/>
                <a:ea typeface="Roboto" panose="02000000000000000000" pitchFamily="2" charset="0"/>
              </a:rPr>
              <a:t>VISION in Action</a:t>
            </a:r>
            <a:br>
              <a:rPr lang="en-US" sz="2400" dirty="0">
                <a:solidFill>
                  <a:schemeClr val="bg1"/>
                </a:solidFill>
                <a:latin typeface="Roboto" panose="02000000000000000000" pitchFamily="2" charset="0"/>
                <a:ea typeface="Roboto" panose="02000000000000000000" pitchFamily="2" charset="0"/>
              </a:rPr>
            </a:br>
            <a:r>
              <a:rPr lang="en-US" sz="2400" dirty="0">
                <a:solidFill>
                  <a:schemeClr val="bg1"/>
                </a:solidFill>
                <a:latin typeface="Roboto" panose="02000000000000000000" pitchFamily="2" charset="0"/>
                <a:ea typeface="Roboto" panose="02000000000000000000" pitchFamily="2" charset="0"/>
              </a:rPr>
              <a:t>with APEX</a:t>
            </a:r>
            <a:endParaRPr lang="en-US" i="1" dirty="0">
              <a:solidFill>
                <a:schemeClr val="bg1"/>
              </a:solidFill>
              <a:latin typeface="Dank Mono" pitchFamily="2" charset="77"/>
              <a:ea typeface="Roboto" panose="02000000000000000000" pitchFamily="2" charset="0"/>
            </a:endParaRPr>
          </a:p>
          <a:p>
            <a:pPr defTabSz="914400">
              <a:lnSpc>
                <a:spcPct val="90000"/>
              </a:lnSpc>
              <a:spcBef>
                <a:spcPts val="1000"/>
              </a:spcBef>
              <a:spcAft>
                <a:spcPts val="720"/>
              </a:spcAft>
            </a:pPr>
            <a:endParaRPr lang="en-US" i="1" dirty="0">
              <a:solidFill>
                <a:schemeClr val="bg1"/>
              </a:solidFill>
              <a:latin typeface="Dank Mono" pitchFamily="2" charset="77"/>
              <a:ea typeface="Roboto" panose="02000000000000000000" pitchFamily="2" charset="0"/>
            </a:endParaRP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Strategic Product Definition</a:t>
            </a:r>
            <a:br>
              <a:rPr lang="en-US" i="1" dirty="0">
                <a:solidFill>
                  <a:schemeClr val="bg1"/>
                </a:solidFill>
                <a:latin typeface="Dank Mono" pitchFamily="2" charset="77"/>
                <a:ea typeface="Roboto" panose="02000000000000000000" pitchFamily="2" charset="0"/>
              </a:rPr>
            </a:br>
            <a:r>
              <a:rPr lang="en-US" i="1" dirty="0">
                <a:solidFill>
                  <a:schemeClr val="bg1"/>
                </a:solidFill>
                <a:latin typeface="Dank Mono" pitchFamily="2" charset="77"/>
                <a:ea typeface="Roboto" panose="02000000000000000000" pitchFamily="2" charset="0"/>
              </a:rPr>
              <a:t>    Made Accessible</a:t>
            </a:r>
          </a:p>
        </p:txBody>
      </p:sp>
      <p:cxnSp>
        <p:nvCxnSpPr>
          <p:cNvPr id="15" name="Straight Connector 14">
            <a:extLst>
              <a:ext uri="{FF2B5EF4-FFF2-40B4-BE49-F238E27FC236}">
                <a16:creationId xmlns:a16="http://schemas.microsoft.com/office/drawing/2014/main" id="{2AFBF64D-F8AB-BD13-F6E1-749E17C9A65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890751" y="2397906"/>
            <a:ext cx="825324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165CACBC-1BC3-10D2-C786-93BCD779731A}"/>
              </a:ext>
            </a:extLst>
          </p:cNvPr>
          <p:cNvSpPr txBox="1"/>
          <p:nvPr/>
        </p:nvSpPr>
        <p:spPr>
          <a:xfrm>
            <a:off x="358483" y="5396949"/>
            <a:ext cx="6502148" cy="1096452"/>
          </a:xfrm>
          <a:prstGeom prst="rect">
            <a:avLst/>
          </a:prstGeom>
        </p:spPr>
        <p:txBody>
          <a:bodyPr vert="horz" lIns="91440" tIns="45720" rIns="91440" bIns="45720" rtlCol="0" anchor="b">
            <a:normAutofit/>
          </a:bodyPr>
          <a:lstStyle/>
          <a:p>
            <a:pPr defTabSz="914400">
              <a:lnSpc>
                <a:spcPct val="90000"/>
              </a:lnSpc>
              <a:spcBef>
                <a:spcPts val="1000"/>
              </a:spcBef>
              <a:spcAft>
                <a:spcPts val="720"/>
              </a:spcAft>
            </a:pPr>
            <a:r>
              <a:rPr lang="en-US" sz="1400" dirty="0">
                <a:solidFill>
                  <a:schemeClr val="bg1"/>
                </a:solidFill>
                <a:latin typeface="Roboto" panose="02000000000000000000" pitchFamily="2" charset="0"/>
                <a:ea typeface="Roboto" panose="02000000000000000000" pitchFamily="2" charset="0"/>
              </a:rPr>
              <a:t>APEX</a:t>
            </a:r>
            <a:br>
              <a:rPr lang="en-US" sz="1400" dirty="0">
                <a:solidFill>
                  <a:schemeClr val="bg1"/>
                </a:solidFill>
                <a:latin typeface="Dank Mono" pitchFamily="2" charset="77"/>
                <a:ea typeface="Roboto" panose="02000000000000000000" pitchFamily="2" charset="0"/>
              </a:rPr>
            </a:br>
            <a:r>
              <a:rPr lang="en-US" sz="1400" dirty="0">
                <a:solidFill>
                  <a:schemeClr val="bg1"/>
                </a:solidFill>
                <a:latin typeface="Dank Mono" pitchFamily="2" charset="77"/>
                <a:ea typeface="Roboto" panose="02000000000000000000" pitchFamily="2" charset="0"/>
              </a:rPr>
              <a:t>- https://</a:t>
            </a:r>
            <a:r>
              <a:rPr lang="en-US" sz="1400" dirty="0" err="1">
                <a:solidFill>
                  <a:schemeClr val="bg1"/>
                </a:solidFill>
                <a:latin typeface="Dank Mono" pitchFamily="2" charset="77"/>
                <a:ea typeface="Roboto" panose="02000000000000000000" pitchFamily="2" charset="0"/>
              </a:rPr>
              <a:t>apex.artium.ai</a:t>
            </a:r>
            <a:r>
              <a:rPr lang="en-US" sz="1400" dirty="0">
                <a:solidFill>
                  <a:schemeClr val="bg1"/>
                </a:solidFill>
                <a:latin typeface="Dank Mono" pitchFamily="2" charset="77"/>
                <a:ea typeface="Roboto" panose="02000000000000000000" pitchFamily="2" charset="0"/>
              </a:rPr>
              <a:t>/</a:t>
            </a:r>
          </a:p>
          <a:p>
            <a:pPr defTabSz="914400">
              <a:lnSpc>
                <a:spcPct val="90000"/>
              </a:lnSpc>
              <a:spcBef>
                <a:spcPts val="1000"/>
              </a:spcBef>
              <a:spcAft>
                <a:spcPts val="720"/>
              </a:spcAft>
            </a:pPr>
            <a:br>
              <a:rPr lang="en-US" sz="100" dirty="0">
                <a:solidFill>
                  <a:schemeClr val="bg1"/>
                </a:solidFill>
                <a:latin typeface="Dank Mono" pitchFamily="2" charset="77"/>
                <a:ea typeface="Roboto" panose="02000000000000000000" pitchFamily="2" charset="0"/>
              </a:rPr>
            </a:br>
            <a:r>
              <a:rPr lang="en-US" sz="1400" dirty="0">
                <a:solidFill>
                  <a:schemeClr val="bg1"/>
                </a:solidFill>
                <a:latin typeface="Dank Mono" pitchFamily="2" charset="77"/>
                <a:ea typeface="Roboto" panose="02000000000000000000" pitchFamily="2" charset="0"/>
              </a:rPr>
              <a:t>Rapidly Create a Product Definition with APEX</a:t>
            </a:r>
            <a:br>
              <a:rPr lang="en-US" sz="1400" dirty="0">
                <a:solidFill>
                  <a:schemeClr val="bg1"/>
                </a:solidFill>
                <a:latin typeface="Dank Mono" pitchFamily="2" charset="77"/>
                <a:ea typeface="Roboto" panose="02000000000000000000" pitchFamily="2" charset="0"/>
              </a:rPr>
            </a:br>
            <a:r>
              <a:rPr lang="en-US" sz="1400" dirty="0">
                <a:solidFill>
                  <a:schemeClr val="bg1"/>
                </a:solidFill>
                <a:latin typeface="Dank Mono" pitchFamily="2" charset="77"/>
                <a:ea typeface="Roboto" panose="02000000000000000000" pitchFamily="2" charset="0"/>
              </a:rPr>
              <a:t>- https://</a:t>
            </a:r>
            <a:r>
              <a:rPr lang="en-US" sz="1400" dirty="0" err="1">
                <a:solidFill>
                  <a:schemeClr val="bg1"/>
                </a:solidFill>
                <a:latin typeface="Dank Mono" pitchFamily="2" charset="77"/>
                <a:ea typeface="Roboto" panose="02000000000000000000" pitchFamily="2" charset="0"/>
              </a:rPr>
              <a:t>youtu.be</a:t>
            </a:r>
            <a:r>
              <a:rPr lang="en-US" sz="1400" dirty="0">
                <a:solidFill>
                  <a:schemeClr val="bg1"/>
                </a:solidFill>
                <a:latin typeface="Dank Mono" pitchFamily="2" charset="77"/>
                <a:ea typeface="Roboto" panose="02000000000000000000" pitchFamily="2" charset="0"/>
              </a:rPr>
              <a:t>/DB-Bx424dJo</a:t>
            </a:r>
          </a:p>
        </p:txBody>
      </p:sp>
      <p:grpSp>
        <p:nvGrpSpPr>
          <p:cNvPr id="3" name="Group 2">
            <a:extLst>
              <a:ext uri="{FF2B5EF4-FFF2-40B4-BE49-F238E27FC236}">
                <a16:creationId xmlns:a16="http://schemas.microsoft.com/office/drawing/2014/main" id="{C51DC1EE-8A45-6C87-6B8E-C09DF5B5373C}"/>
              </a:ext>
            </a:extLst>
          </p:cNvPr>
          <p:cNvGrpSpPr/>
          <p:nvPr/>
        </p:nvGrpSpPr>
        <p:grpSpPr>
          <a:xfrm>
            <a:off x="6807132" y="6113915"/>
            <a:ext cx="2750268" cy="744075"/>
            <a:chOff x="6737684" y="6033810"/>
            <a:chExt cx="2750268" cy="744075"/>
          </a:xfrm>
        </p:grpSpPr>
        <p:sp>
          <p:nvSpPr>
            <p:cNvPr id="4" name="Rounded Rectangle 3">
              <a:extLst>
                <a:ext uri="{FF2B5EF4-FFF2-40B4-BE49-F238E27FC236}">
                  <a16:creationId xmlns:a16="http://schemas.microsoft.com/office/drawing/2014/main" id="{9C2257FF-6EC2-5BC1-DC09-50AA0074A9E8}"/>
                </a:ext>
              </a:extLst>
            </p:cNvPr>
            <p:cNvSpPr/>
            <p:nvPr/>
          </p:nvSpPr>
          <p:spPr>
            <a:xfrm>
              <a:off x="6737684" y="6046063"/>
              <a:ext cx="2300438" cy="698425"/>
            </a:xfrm>
            <a:prstGeom prst="roundRect">
              <a:avLst/>
            </a:prstGeom>
            <a:solidFill>
              <a:schemeClr val="tx1">
                <a:alpha val="40422"/>
              </a:schemeClr>
            </a:solidFill>
            <a:ln>
              <a:noFill/>
            </a:ln>
            <a:effectLst>
              <a:glow>
                <a:schemeClr val="accent1"/>
              </a:glow>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85791C2F-2FFA-721C-AE95-92E67801E3BF}"/>
                </a:ext>
              </a:extLst>
            </p:cNvPr>
            <p:cNvSpPr txBox="1">
              <a:spLocks/>
            </p:cNvSpPr>
            <p:nvPr/>
          </p:nvSpPr>
          <p:spPr>
            <a:xfrm>
              <a:off x="7533925" y="6088973"/>
              <a:ext cx="1684519"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600" dirty="0">
                  <a:solidFill>
                    <a:schemeClr val="bg1"/>
                  </a:solidFill>
                </a:rPr>
                <a:t>Justin Beall</a:t>
              </a:r>
            </a:p>
          </p:txBody>
        </p:sp>
        <p:sp>
          <p:nvSpPr>
            <p:cNvPr id="7" name="Title 1">
              <a:extLst>
                <a:ext uri="{FF2B5EF4-FFF2-40B4-BE49-F238E27FC236}">
                  <a16:creationId xmlns:a16="http://schemas.microsoft.com/office/drawing/2014/main" id="{E21B2AE1-87F4-DFE1-CB2D-EA7857BA381E}"/>
                </a:ext>
              </a:extLst>
            </p:cNvPr>
            <p:cNvSpPr txBox="1">
              <a:spLocks/>
            </p:cNvSpPr>
            <p:nvPr/>
          </p:nvSpPr>
          <p:spPr>
            <a:xfrm>
              <a:off x="7748337" y="6395280"/>
              <a:ext cx="1739615"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200" i="1" dirty="0">
                  <a:solidFill>
                    <a:schemeClr val="bg1"/>
                  </a:solidFill>
                </a:rPr>
                <a:t>/justin-beall</a:t>
              </a:r>
            </a:p>
          </p:txBody>
        </p:sp>
        <p:pic>
          <p:nvPicPr>
            <p:cNvPr id="10" name="Picture 2" descr="Linkedin - Free social media icons">
              <a:extLst>
                <a:ext uri="{FF2B5EF4-FFF2-40B4-BE49-F238E27FC236}">
                  <a16:creationId xmlns:a16="http://schemas.microsoft.com/office/drawing/2014/main" id="{6AAC6A2F-4DB4-7D1C-7FDB-F0D6FA97BB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62419" y="6445818"/>
              <a:ext cx="144159" cy="14415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neon light with a brain and gears&#10;&#10;Description automatically generated">
              <a:extLst>
                <a:ext uri="{FF2B5EF4-FFF2-40B4-BE49-F238E27FC236}">
                  <a16:creationId xmlns:a16="http://schemas.microsoft.com/office/drawing/2014/main" id="{B6F8B969-DD06-8EEE-36E8-27CAB52FB28C}"/>
                </a:ext>
              </a:extLst>
            </p:cNvPr>
            <p:cNvPicPr>
              <a:picLocks noChangeAspect="1"/>
            </p:cNvPicPr>
            <p:nvPr/>
          </p:nvPicPr>
          <p:blipFill>
            <a:blip r:embed="rId6"/>
            <a:stretch>
              <a:fillRect/>
            </a:stretch>
          </p:blipFill>
          <p:spPr>
            <a:xfrm>
              <a:off x="6740454" y="6033810"/>
              <a:ext cx="849741" cy="655515"/>
            </a:xfrm>
            <a:prstGeom prst="rect">
              <a:avLst/>
            </a:prstGeom>
          </p:spPr>
        </p:pic>
        <p:pic>
          <p:nvPicPr>
            <p:cNvPr id="13" name="Picture 12" descr="A blue circle with black text&#10;&#10;Description automatically generated">
              <a:extLst>
                <a:ext uri="{FF2B5EF4-FFF2-40B4-BE49-F238E27FC236}">
                  <a16:creationId xmlns:a16="http://schemas.microsoft.com/office/drawing/2014/main" id="{CCBA559A-8C46-AD25-325E-E37A91CA0827}"/>
                </a:ext>
              </a:extLst>
            </p:cNvPr>
            <p:cNvPicPr>
              <a:picLocks noChangeAspect="1"/>
            </p:cNvPicPr>
            <p:nvPr/>
          </p:nvPicPr>
          <p:blipFill>
            <a:blip r:embed="rId7"/>
            <a:stretch>
              <a:fillRect/>
            </a:stretch>
          </p:blipFill>
          <p:spPr>
            <a:xfrm>
              <a:off x="6971126" y="6513330"/>
              <a:ext cx="346107" cy="152168"/>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4EA8300-EB66-48D4-A196-A59DD063AA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AFC4771-3303-0168-3D15-B582D6A4D5ED}"/>
              </a:ext>
            </a:extLst>
          </p:cNvPr>
          <p:cNvPicPr>
            <a:picLocks noChangeAspect="1"/>
          </p:cNvPicPr>
          <p:nvPr/>
        </p:nvPicPr>
        <p:blipFill>
          <a:blip r:embed="rId3"/>
          <a:srcRect t="6696" b="18114"/>
          <a:stretch/>
        </p:blipFill>
        <p:spPr>
          <a:xfrm>
            <a:off x="4026963" y="1"/>
            <a:ext cx="5117037" cy="2408416"/>
          </a:xfrm>
          <a:prstGeom prst="rect">
            <a:avLst/>
          </a:prstGeom>
        </p:spPr>
      </p:pic>
      <p:pic>
        <p:nvPicPr>
          <p:cNvPr id="5" name="Picture 4">
            <a:extLst>
              <a:ext uri="{FF2B5EF4-FFF2-40B4-BE49-F238E27FC236}">
                <a16:creationId xmlns:a16="http://schemas.microsoft.com/office/drawing/2014/main" id="{589CB131-FEEB-4903-31A8-BC4AFE8DEBD3}"/>
              </a:ext>
            </a:extLst>
          </p:cNvPr>
          <p:cNvPicPr>
            <a:picLocks noChangeAspect="1"/>
          </p:cNvPicPr>
          <p:nvPr/>
        </p:nvPicPr>
        <p:blipFill>
          <a:blip r:embed="rId4"/>
          <a:srcRect l="4617" r="19784" b="-3"/>
          <a:stretch/>
        </p:blipFill>
        <p:spPr>
          <a:xfrm>
            <a:off x="4026962" y="2391337"/>
            <a:ext cx="2550636" cy="4483748"/>
          </a:xfrm>
          <a:prstGeom prst="rect">
            <a:avLst/>
          </a:prstGeom>
        </p:spPr>
      </p:pic>
      <p:pic>
        <p:nvPicPr>
          <p:cNvPr id="6" name="Picture 5">
            <a:extLst>
              <a:ext uri="{FF2B5EF4-FFF2-40B4-BE49-F238E27FC236}">
                <a16:creationId xmlns:a16="http://schemas.microsoft.com/office/drawing/2014/main" id="{29FC7911-B43A-52DE-297D-7A4482127946}"/>
              </a:ext>
            </a:extLst>
          </p:cNvPr>
          <p:cNvPicPr>
            <a:picLocks noChangeAspect="1"/>
          </p:cNvPicPr>
          <p:nvPr/>
        </p:nvPicPr>
        <p:blipFill>
          <a:blip r:embed="rId5"/>
          <a:srcRect l="453" t="-36" r="33406" b="-36"/>
          <a:stretch/>
        </p:blipFill>
        <p:spPr>
          <a:xfrm>
            <a:off x="6577599" y="2391337"/>
            <a:ext cx="2569464" cy="4483748"/>
          </a:xfrm>
          <a:prstGeom prst="rect">
            <a:avLst/>
          </a:prstGeom>
        </p:spPr>
      </p:pic>
      <p:sp>
        <p:nvSpPr>
          <p:cNvPr id="14" name="Rectangle 13">
            <a:extLst>
              <a:ext uri="{FF2B5EF4-FFF2-40B4-BE49-F238E27FC236}">
                <a16:creationId xmlns:a16="http://schemas.microsoft.com/office/drawing/2014/main" id="{70A48D59-8581-41F7-B529-F4617FE07A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46000">
                <a:schemeClr val="tx1">
                  <a:lumMod val="95000"/>
                  <a:lumOff val="5000"/>
                </a:schemeClr>
              </a:gs>
              <a:gs pos="90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B618431-DA48-9C42-1D0B-1CDE157B4481}"/>
              </a:ext>
            </a:extLst>
          </p:cNvPr>
          <p:cNvSpPr txBox="1"/>
          <p:nvPr/>
        </p:nvSpPr>
        <p:spPr>
          <a:xfrm>
            <a:off x="358484" y="2875547"/>
            <a:ext cx="6502148" cy="3617850"/>
          </a:xfrm>
          <a:prstGeom prst="rect">
            <a:avLst/>
          </a:prstGeom>
        </p:spPr>
        <p:txBody>
          <a:bodyPr vert="horz" lIns="91440" tIns="45720" rIns="91440" bIns="45720" rtlCol="0">
            <a:normAutofit/>
          </a:bodyPr>
          <a:lstStyle/>
          <a:p>
            <a:pPr defTabSz="914400">
              <a:lnSpc>
                <a:spcPct val="90000"/>
              </a:lnSpc>
              <a:spcBef>
                <a:spcPts val="1000"/>
              </a:spcBef>
              <a:spcAft>
                <a:spcPts val="720"/>
              </a:spcAft>
            </a:pPr>
            <a:r>
              <a:rPr lang="en-US" sz="2400" dirty="0">
                <a:solidFill>
                  <a:schemeClr val="bg1"/>
                </a:solidFill>
                <a:latin typeface="Roboto" panose="02000000000000000000" pitchFamily="2" charset="0"/>
                <a:ea typeface="Roboto" panose="02000000000000000000" pitchFamily="2" charset="0"/>
              </a:rPr>
              <a:t>ADAPT in Action</a:t>
            </a:r>
            <a:br>
              <a:rPr lang="en-US" sz="2400" dirty="0">
                <a:solidFill>
                  <a:schemeClr val="bg1"/>
                </a:solidFill>
                <a:latin typeface="Roboto" panose="02000000000000000000" pitchFamily="2" charset="0"/>
                <a:ea typeface="Roboto" panose="02000000000000000000" pitchFamily="2" charset="0"/>
              </a:rPr>
            </a:br>
            <a:endParaRPr lang="en-US" i="1" dirty="0">
              <a:solidFill>
                <a:schemeClr val="bg1"/>
              </a:solidFill>
              <a:latin typeface="Dank Mono" pitchFamily="2" charset="77"/>
              <a:ea typeface="Roboto" panose="02000000000000000000" pitchFamily="2" charset="0"/>
            </a:endParaRPr>
          </a:p>
          <a:p>
            <a:pPr defTabSz="914400">
              <a:lnSpc>
                <a:spcPct val="90000"/>
              </a:lnSpc>
              <a:spcBef>
                <a:spcPts val="1000"/>
              </a:spcBef>
              <a:spcAft>
                <a:spcPts val="720"/>
              </a:spcAft>
            </a:pPr>
            <a:endParaRPr lang="en-US" i="1" dirty="0">
              <a:solidFill>
                <a:schemeClr val="bg1"/>
              </a:solidFill>
              <a:latin typeface="Dank Mono" pitchFamily="2" charset="77"/>
              <a:ea typeface="Roboto" panose="02000000000000000000" pitchFamily="2" charset="0"/>
            </a:endParaRPr>
          </a:p>
          <a:p>
            <a:pPr marL="285750" indent="-285750" defTabSz="914400">
              <a:lnSpc>
                <a:spcPct val="90000"/>
              </a:lnSpc>
              <a:spcBef>
                <a:spcPts val="1000"/>
              </a:spcBef>
              <a:spcAft>
                <a:spcPts val="720"/>
              </a:spcAft>
              <a:buFontTx/>
              <a:buChar char="-"/>
            </a:pPr>
            <a:r>
              <a:rPr lang="en-US" i="1" dirty="0">
                <a:solidFill>
                  <a:schemeClr val="bg1"/>
                </a:solidFill>
                <a:latin typeface="Dank Mono" pitchFamily="2" charset="77"/>
                <a:ea typeface="Roboto" panose="02000000000000000000" pitchFamily="2" charset="0"/>
              </a:rPr>
              <a:t>Responsiveness in Development</a:t>
            </a:r>
          </a:p>
        </p:txBody>
      </p:sp>
      <p:sp>
        <p:nvSpPr>
          <p:cNvPr id="11" name="Title 1">
            <a:extLst>
              <a:ext uri="{FF2B5EF4-FFF2-40B4-BE49-F238E27FC236}">
                <a16:creationId xmlns:a16="http://schemas.microsoft.com/office/drawing/2014/main" id="{C2293B6A-A441-AB21-60BE-AB632F8D9773}"/>
              </a:ext>
            </a:extLst>
          </p:cNvPr>
          <p:cNvSpPr txBox="1">
            <a:spLocks/>
          </p:cNvSpPr>
          <p:nvPr/>
        </p:nvSpPr>
        <p:spPr>
          <a:xfrm>
            <a:off x="358485" y="990283"/>
            <a:ext cx="6502148" cy="1185758"/>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3600" b="1" dirty="0">
                <a:solidFill>
                  <a:schemeClr val="bg1"/>
                </a:solidFill>
              </a:rPr>
              <a:t>ADAPT with</a:t>
            </a:r>
            <a:br>
              <a:rPr lang="en-US" sz="3600" b="1" dirty="0">
                <a:solidFill>
                  <a:schemeClr val="bg1"/>
                </a:solidFill>
              </a:rPr>
            </a:br>
            <a:r>
              <a:rPr lang="en-US" sz="3600" b="1" dirty="0">
                <a:solidFill>
                  <a:schemeClr val="bg1"/>
                </a:solidFill>
              </a:rPr>
              <a:t>Assistify</a:t>
            </a:r>
          </a:p>
        </p:txBody>
      </p:sp>
      <p:cxnSp>
        <p:nvCxnSpPr>
          <p:cNvPr id="17" name="Straight Connector 16">
            <a:extLst>
              <a:ext uri="{FF2B5EF4-FFF2-40B4-BE49-F238E27FC236}">
                <a16:creationId xmlns:a16="http://schemas.microsoft.com/office/drawing/2014/main" id="{94803B34-C406-7575-C419-EC3A3D80D1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890751" y="2397906"/>
            <a:ext cx="825324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E3427C8-C2DB-4F35-CB54-6E5C4A0B4593}"/>
              </a:ext>
            </a:extLst>
          </p:cNvPr>
          <p:cNvSpPr txBox="1"/>
          <p:nvPr/>
        </p:nvSpPr>
        <p:spPr>
          <a:xfrm>
            <a:off x="358483" y="5396949"/>
            <a:ext cx="6502148" cy="1096452"/>
          </a:xfrm>
          <a:prstGeom prst="rect">
            <a:avLst/>
          </a:prstGeom>
        </p:spPr>
        <p:txBody>
          <a:bodyPr vert="horz" lIns="91440" tIns="45720" rIns="91440" bIns="45720" rtlCol="0" anchor="b">
            <a:normAutofit/>
          </a:bodyPr>
          <a:lstStyle/>
          <a:p>
            <a:pPr defTabSz="914400">
              <a:lnSpc>
                <a:spcPct val="90000"/>
              </a:lnSpc>
              <a:spcBef>
                <a:spcPts val="1000"/>
              </a:spcBef>
              <a:spcAft>
                <a:spcPts val="720"/>
              </a:spcAft>
            </a:pPr>
            <a:r>
              <a:rPr lang="en-US" sz="1400" dirty="0">
                <a:solidFill>
                  <a:schemeClr val="bg1"/>
                </a:solidFill>
                <a:latin typeface="Dank Mono" pitchFamily="2" charset="77"/>
                <a:ea typeface="Roboto" panose="02000000000000000000" pitchFamily="2" charset="0"/>
              </a:rPr>
              <a:t>Building a Virtual Product Owner with AI</a:t>
            </a:r>
            <a:br>
              <a:rPr lang="en-US" sz="1400" dirty="0">
                <a:solidFill>
                  <a:schemeClr val="bg1"/>
                </a:solidFill>
                <a:latin typeface="Dank Mono" pitchFamily="2" charset="77"/>
                <a:ea typeface="Roboto" panose="02000000000000000000" pitchFamily="2" charset="0"/>
              </a:rPr>
            </a:br>
            <a:r>
              <a:rPr lang="en-US" sz="1400" dirty="0">
                <a:solidFill>
                  <a:schemeClr val="bg1"/>
                </a:solidFill>
                <a:latin typeface="Dank Mono" pitchFamily="2" charset="77"/>
                <a:ea typeface="Roboto" panose="02000000000000000000" pitchFamily="2" charset="0"/>
              </a:rPr>
              <a:t>- https://</a:t>
            </a:r>
            <a:r>
              <a:rPr lang="en-US" sz="1400" dirty="0" err="1">
                <a:solidFill>
                  <a:schemeClr val="bg1"/>
                </a:solidFill>
                <a:latin typeface="Dank Mono" pitchFamily="2" charset="77"/>
                <a:ea typeface="Roboto" panose="02000000000000000000" pitchFamily="2" charset="0"/>
              </a:rPr>
              <a:t>youtu.be</a:t>
            </a:r>
            <a:r>
              <a:rPr lang="en-US" sz="1400" dirty="0">
                <a:solidFill>
                  <a:schemeClr val="bg1"/>
                </a:solidFill>
                <a:latin typeface="Dank Mono" pitchFamily="2" charset="77"/>
                <a:ea typeface="Roboto" panose="02000000000000000000" pitchFamily="2" charset="0"/>
              </a:rPr>
              <a:t>/l4SL91Yx3RM</a:t>
            </a:r>
          </a:p>
        </p:txBody>
      </p:sp>
      <p:grpSp>
        <p:nvGrpSpPr>
          <p:cNvPr id="3" name="Group 2">
            <a:extLst>
              <a:ext uri="{FF2B5EF4-FFF2-40B4-BE49-F238E27FC236}">
                <a16:creationId xmlns:a16="http://schemas.microsoft.com/office/drawing/2014/main" id="{0B84BECD-1D25-113B-1451-0DDC6FD3592F}"/>
              </a:ext>
            </a:extLst>
          </p:cNvPr>
          <p:cNvGrpSpPr/>
          <p:nvPr/>
        </p:nvGrpSpPr>
        <p:grpSpPr>
          <a:xfrm>
            <a:off x="6807132" y="6113915"/>
            <a:ext cx="2750268" cy="744075"/>
            <a:chOff x="6737684" y="6033810"/>
            <a:chExt cx="2750268" cy="744075"/>
          </a:xfrm>
        </p:grpSpPr>
        <p:sp>
          <p:nvSpPr>
            <p:cNvPr id="4" name="Rounded Rectangle 3">
              <a:extLst>
                <a:ext uri="{FF2B5EF4-FFF2-40B4-BE49-F238E27FC236}">
                  <a16:creationId xmlns:a16="http://schemas.microsoft.com/office/drawing/2014/main" id="{301F1361-3926-DECA-81E8-C48352AAC114}"/>
                </a:ext>
              </a:extLst>
            </p:cNvPr>
            <p:cNvSpPr/>
            <p:nvPr/>
          </p:nvSpPr>
          <p:spPr>
            <a:xfrm>
              <a:off x="6737684" y="6046063"/>
              <a:ext cx="2300438" cy="698425"/>
            </a:xfrm>
            <a:prstGeom prst="roundRect">
              <a:avLst/>
            </a:prstGeom>
            <a:solidFill>
              <a:schemeClr val="tx1">
                <a:alpha val="40422"/>
              </a:schemeClr>
            </a:solidFill>
            <a:ln>
              <a:noFill/>
            </a:ln>
            <a:effectLst>
              <a:glow>
                <a:schemeClr val="accent1"/>
              </a:glow>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49B1FDAA-2429-F121-46DF-3DA39C979935}"/>
                </a:ext>
              </a:extLst>
            </p:cNvPr>
            <p:cNvSpPr txBox="1">
              <a:spLocks/>
            </p:cNvSpPr>
            <p:nvPr/>
          </p:nvSpPr>
          <p:spPr>
            <a:xfrm>
              <a:off x="7533925" y="6088973"/>
              <a:ext cx="1684519"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600" dirty="0">
                  <a:solidFill>
                    <a:schemeClr val="bg1"/>
                  </a:solidFill>
                </a:rPr>
                <a:t>Justin Beall</a:t>
              </a:r>
            </a:p>
          </p:txBody>
        </p:sp>
        <p:sp>
          <p:nvSpPr>
            <p:cNvPr id="10" name="Title 1">
              <a:extLst>
                <a:ext uri="{FF2B5EF4-FFF2-40B4-BE49-F238E27FC236}">
                  <a16:creationId xmlns:a16="http://schemas.microsoft.com/office/drawing/2014/main" id="{F581739B-B909-7723-B827-532B97A6D95A}"/>
                </a:ext>
              </a:extLst>
            </p:cNvPr>
            <p:cNvSpPr txBox="1">
              <a:spLocks/>
            </p:cNvSpPr>
            <p:nvPr/>
          </p:nvSpPr>
          <p:spPr>
            <a:xfrm>
              <a:off x="7748337" y="6395280"/>
              <a:ext cx="1739615"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200" i="1" dirty="0">
                  <a:solidFill>
                    <a:schemeClr val="bg1"/>
                  </a:solidFill>
                </a:rPr>
                <a:t>/justin-beall</a:t>
              </a:r>
            </a:p>
          </p:txBody>
        </p:sp>
        <p:pic>
          <p:nvPicPr>
            <p:cNvPr id="13" name="Picture 2" descr="Linkedin - Free social media icons">
              <a:extLst>
                <a:ext uri="{FF2B5EF4-FFF2-40B4-BE49-F238E27FC236}">
                  <a16:creationId xmlns:a16="http://schemas.microsoft.com/office/drawing/2014/main" id="{C65666E6-ECB0-1C14-A04A-7F1D0993D1F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62419" y="6445818"/>
              <a:ext cx="144159" cy="14415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A neon light with a brain and gears&#10;&#10;Description automatically generated">
              <a:extLst>
                <a:ext uri="{FF2B5EF4-FFF2-40B4-BE49-F238E27FC236}">
                  <a16:creationId xmlns:a16="http://schemas.microsoft.com/office/drawing/2014/main" id="{CA0AA6AE-6096-B8C8-2A19-6362DD1F6E2F}"/>
                </a:ext>
              </a:extLst>
            </p:cNvPr>
            <p:cNvPicPr>
              <a:picLocks noChangeAspect="1"/>
            </p:cNvPicPr>
            <p:nvPr/>
          </p:nvPicPr>
          <p:blipFill>
            <a:blip r:embed="rId7"/>
            <a:stretch>
              <a:fillRect/>
            </a:stretch>
          </p:blipFill>
          <p:spPr>
            <a:xfrm>
              <a:off x="6740454" y="6033810"/>
              <a:ext cx="849741" cy="655515"/>
            </a:xfrm>
            <a:prstGeom prst="rect">
              <a:avLst/>
            </a:prstGeom>
          </p:spPr>
        </p:pic>
        <p:pic>
          <p:nvPicPr>
            <p:cNvPr id="16" name="Picture 15" descr="A blue circle with black text&#10;&#10;Description automatically generated">
              <a:extLst>
                <a:ext uri="{FF2B5EF4-FFF2-40B4-BE49-F238E27FC236}">
                  <a16:creationId xmlns:a16="http://schemas.microsoft.com/office/drawing/2014/main" id="{9A476C00-0E46-1480-105E-FCDDB1FF8659}"/>
                </a:ext>
              </a:extLst>
            </p:cNvPr>
            <p:cNvPicPr>
              <a:picLocks noChangeAspect="1"/>
            </p:cNvPicPr>
            <p:nvPr/>
          </p:nvPicPr>
          <p:blipFill>
            <a:blip r:embed="rId8"/>
            <a:stretch>
              <a:fillRect/>
            </a:stretch>
          </p:blipFill>
          <p:spPr>
            <a:xfrm>
              <a:off x="6971126" y="6513330"/>
              <a:ext cx="346107" cy="152168"/>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ppt_x"/>
                                          </p:val>
                                        </p:tav>
                                        <p:tav tm="100000">
                                          <p:val>
                                            <p:strVal val="#ppt_x"/>
                                          </p:val>
                                        </p:tav>
                                      </p:tavLst>
                                    </p:anim>
                                    <p:anim calcmode="lin" valueType="num">
                                      <p:cBhvr additive="base">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5C956CA-A8FB-4F91-A258-FBE459CD9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9A3BA288-02F7-862D-EC4A-424DF09E1B15}"/>
              </a:ext>
            </a:extLst>
          </p:cNvPr>
          <p:cNvPicPr>
            <a:picLocks noChangeAspect="1"/>
          </p:cNvPicPr>
          <p:nvPr/>
        </p:nvPicPr>
        <p:blipFill>
          <a:blip r:embed="rId3"/>
          <a:srcRect t="15904" r="-2" b="47991"/>
          <a:stretch/>
        </p:blipFill>
        <p:spPr>
          <a:xfrm>
            <a:off x="4159918" y="-1"/>
            <a:ext cx="4984081" cy="2391331"/>
          </a:xfrm>
          <a:prstGeom prst="rect">
            <a:avLst/>
          </a:prstGeom>
        </p:spPr>
      </p:pic>
      <p:pic>
        <p:nvPicPr>
          <p:cNvPr id="7" name="Picture 6" descr="A robot on a desk&#10;&#10;Description automatically generated">
            <a:extLst>
              <a:ext uri="{FF2B5EF4-FFF2-40B4-BE49-F238E27FC236}">
                <a16:creationId xmlns:a16="http://schemas.microsoft.com/office/drawing/2014/main" id="{21C9DD34-5621-85BD-7B4E-12B71BB55575}"/>
              </a:ext>
            </a:extLst>
          </p:cNvPr>
          <p:cNvPicPr>
            <a:picLocks noChangeAspect="1"/>
          </p:cNvPicPr>
          <p:nvPr/>
        </p:nvPicPr>
        <p:blipFill>
          <a:blip r:embed="rId4"/>
          <a:srcRect l="26198" t="-1" r="18009" b="-1"/>
          <a:stretch/>
        </p:blipFill>
        <p:spPr>
          <a:xfrm>
            <a:off x="4159918" y="2391337"/>
            <a:ext cx="4984081" cy="4466657"/>
          </a:xfrm>
          <a:prstGeom prst="rect">
            <a:avLst/>
          </a:prstGeom>
        </p:spPr>
      </p:pic>
      <p:sp>
        <p:nvSpPr>
          <p:cNvPr id="19" name="Rectangle 18">
            <a:extLst>
              <a:ext uri="{FF2B5EF4-FFF2-40B4-BE49-F238E27FC236}">
                <a16:creationId xmlns:a16="http://schemas.microsoft.com/office/drawing/2014/main" id="{70A48D59-8581-41F7-B529-F4617FE07A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46000">
                <a:schemeClr val="tx1">
                  <a:lumMod val="95000"/>
                  <a:lumOff val="5000"/>
                </a:schemeClr>
              </a:gs>
              <a:gs pos="90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967F2066-0253-4771-A5F6-68111E1FE83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90751" y="2397906"/>
            <a:ext cx="825324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6A53012-EAC4-79C7-CE70-A9E736F981A6}"/>
              </a:ext>
            </a:extLst>
          </p:cNvPr>
          <p:cNvSpPr txBox="1"/>
          <p:nvPr/>
        </p:nvSpPr>
        <p:spPr>
          <a:xfrm>
            <a:off x="358484" y="2875547"/>
            <a:ext cx="6502148" cy="3617850"/>
          </a:xfrm>
          <a:prstGeom prst="rect">
            <a:avLst/>
          </a:prstGeom>
        </p:spPr>
        <p:txBody>
          <a:bodyPr vert="horz" lIns="91440" tIns="45720" rIns="91440" bIns="45720" rtlCol="0">
            <a:normAutofit/>
          </a:bodyPr>
          <a:lstStyle/>
          <a:p>
            <a:pPr defTabSz="914400">
              <a:lnSpc>
                <a:spcPct val="90000"/>
              </a:lnSpc>
              <a:spcBef>
                <a:spcPts val="1000"/>
              </a:spcBef>
              <a:spcAft>
                <a:spcPts val="720"/>
              </a:spcAft>
            </a:pPr>
            <a:r>
              <a:rPr lang="en-US" sz="2400" dirty="0">
                <a:solidFill>
                  <a:schemeClr val="bg1"/>
                </a:solidFill>
                <a:latin typeface="Roboto" panose="02000000000000000000" pitchFamily="2" charset="0"/>
                <a:ea typeface="Roboto" panose="02000000000000000000" pitchFamily="2" charset="0"/>
              </a:rPr>
              <a:t>LEAP in Action</a:t>
            </a:r>
            <a:br>
              <a:rPr lang="en-US" sz="2400" dirty="0">
                <a:solidFill>
                  <a:schemeClr val="bg1"/>
                </a:solidFill>
                <a:latin typeface="Roboto" panose="02000000000000000000" pitchFamily="2" charset="0"/>
                <a:ea typeface="Roboto" panose="02000000000000000000" pitchFamily="2" charset="0"/>
              </a:rPr>
            </a:br>
            <a:endParaRPr lang="en-US" i="1" dirty="0">
              <a:solidFill>
                <a:schemeClr val="bg1"/>
              </a:solidFill>
              <a:latin typeface="Dank Mono" pitchFamily="2" charset="77"/>
              <a:ea typeface="Roboto" panose="02000000000000000000" pitchFamily="2" charset="0"/>
            </a:endParaRPr>
          </a:p>
          <a:p>
            <a:pPr defTabSz="914400">
              <a:lnSpc>
                <a:spcPct val="90000"/>
              </a:lnSpc>
              <a:spcBef>
                <a:spcPts val="1000"/>
              </a:spcBef>
              <a:spcAft>
                <a:spcPts val="720"/>
              </a:spcAft>
            </a:pPr>
            <a:endParaRPr lang="en-US" i="1" dirty="0">
              <a:solidFill>
                <a:schemeClr val="bg1"/>
              </a:solidFill>
              <a:latin typeface="Dank Mono" pitchFamily="2" charset="77"/>
              <a:ea typeface="Roboto" panose="02000000000000000000" pitchFamily="2" charset="0"/>
            </a:endParaRP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Automating with AI in Testing</a:t>
            </a:r>
          </a:p>
        </p:txBody>
      </p:sp>
      <p:sp>
        <p:nvSpPr>
          <p:cNvPr id="9" name="Title 1">
            <a:extLst>
              <a:ext uri="{FF2B5EF4-FFF2-40B4-BE49-F238E27FC236}">
                <a16:creationId xmlns:a16="http://schemas.microsoft.com/office/drawing/2014/main" id="{38FA03C8-BF3A-396C-8AAF-6CA8E15E2902}"/>
              </a:ext>
            </a:extLst>
          </p:cNvPr>
          <p:cNvSpPr txBox="1">
            <a:spLocks/>
          </p:cNvSpPr>
          <p:nvPr/>
        </p:nvSpPr>
        <p:spPr>
          <a:xfrm>
            <a:off x="358485" y="990283"/>
            <a:ext cx="6502148" cy="1185758"/>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3600" b="1" dirty="0">
                <a:solidFill>
                  <a:schemeClr val="bg1"/>
                </a:solidFill>
              </a:rPr>
              <a:t>LEAP and </a:t>
            </a:r>
            <a:br>
              <a:rPr lang="en-US" sz="3600" b="1" dirty="0">
                <a:solidFill>
                  <a:schemeClr val="bg1"/>
                </a:solidFill>
              </a:rPr>
            </a:br>
            <a:r>
              <a:rPr lang="en-US" sz="3600" b="1" dirty="0">
                <a:solidFill>
                  <a:schemeClr val="bg1"/>
                </a:solidFill>
              </a:rPr>
              <a:t>Playwright Tests</a:t>
            </a:r>
          </a:p>
        </p:txBody>
      </p:sp>
      <p:sp>
        <p:nvSpPr>
          <p:cNvPr id="11" name="TextBox 10">
            <a:extLst>
              <a:ext uri="{FF2B5EF4-FFF2-40B4-BE49-F238E27FC236}">
                <a16:creationId xmlns:a16="http://schemas.microsoft.com/office/drawing/2014/main" id="{A603F606-AADE-09CD-A7C9-0B78F54560C1}"/>
              </a:ext>
            </a:extLst>
          </p:cNvPr>
          <p:cNvSpPr txBox="1"/>
          <p:nvPr/>
        </p:nvSpPr>
        <p:spPr>
          <a:xfrm>
            <a:off x="358483" y="5396949"/>
            <a:ext cx="6502148" cy="1096452"/>
          </a:xfrm>
          <a:prstGeom prst="rect">
            <a:avLst/>
          </a:prstGeom>
        </p:spPr>
        <p:txBody>
          <a:bodyPr vert="horz" lIns="91440" tIns="45720" rIns="91440" bIns="45720" rtlCol="0" anchor="b">
            <a:normAutofit/>
          </a:bodyPr>
          <a:lstStyle/>
          <a:p>
            <a:pPr defTabSz="914400">
              <a:lnSpc>
                <a:spcPct val="90000"/>
              </a:lnSpc>
              <a:spcBef>
                <a:spcPts val="1000"/>
              </a:spcBef>
              <a:spcAft>
                <a:spcPts val="720"/>
              </a:spcAft>
            </a:pPr>
            <a:r>
              <a:rPr lang="en-US" sz="1400" dirty="0">
                <a:solidFill>
                  <a:schemeClr val="bg1"/>
                </a:solidFill>
                <a:latin typeface="Dank Mono" pitchFamily="2" charset="77"/>
                <a:ea typeface="Roboto" panose="02000000000000000000" pitchFamily="2" charset="0"/>
              </a:rPr>
              <a:t>Building a Virtual Product Owner with AI</a:t>
            </a:r>
            <a:br>
              <a:rPr lang="en-US" sz="1400" dirty="0">
                <a:solidFill>
                  <a:schemeClr val="bg1"/>
                </a:solidFill>
                <a:latin typeface="Dank Mono" pitchFamily="2" charset="77"/>
                <a:ea typeface="Roboto" panose="02000000000000000000" pitchFamily="2" charset="0"/>
              </a:rPr>
            </a:br>
            <a:r>
              <a:rPr lang="en-US" sz="1400" dirty="0">
                <a:solidFill>
                  <a:schemeClr val="bg1"/>
                </a:solidFill>
                <a:latin typeface="Dank Mono" pitchFamily="2" charset="77"/>
                <a:ea typeface="Roboto" panose="02000000000000000000" pitchFamily="2" charset="0"/>
              </a:rPr>
              <a:t>- https://</a:t>
            </a:r>
            <a:r>
              <a:rPr lang="en-US" sz="1400" dirty="0" err="1">
                <a:solidFill>
                  <a:schemeClr val="bg1"/>
                </a:solidFill>
                <a:latin typeface="Dank Mono" pitchFamily="2" charset="77"/>
                <a:ea typeface="Roboto" panose="02000000000000000000" pitchFamily="2" charset="0"/>
              </a:rPr>
              <a:t>youtu.be</a:t>
            </a:r>
            <a:r>
              <a:rPr lang="en-US" sz="1400" dirty="0">
                <a:solidFill>
                  <a:schemeClr val="bg1"/>
                </a:solidFill>
                <a:latin typeface="Dank Mono" pitchFamily="2" charset="77"/>
                <a:ea typeface="Roboto" panose="02000000000000000000" pitchFamily="2" charset="0"/>
              </a:rPr>
              <a:t>/l4SL91Yx3RM</a:t>
            </a:r>
          </a:p>
        </p:txBody>
      </p:sp>
      <p:pic>
        <p:nvPicPr>
          <p:cNvPr id="2" name="Picture 1" descr="A close up of a logo&#10;&#10;Description automatically generated">
            <a:extLst>
              <a:ext uri="{FF2B5EF4-FFF2-40B4-BE49-F238E27FC236}">
                <a16:creationId xmlns:a16="http://schemas.microsoft.com/office/drawing/2014/main" id="{5C5E0697-D55C-7394-8F44-4DF30D82A074}"/>
              </a:ext>
            </a:extLst>
          </p:cNvPr>
          <p:cNvPicPr>
            <a:picLocks noChangeAspect="1"/>
          </p:cNvPicPr>
          <p:nvPr/>
        </p:nvPicPr>
        <p:blipFill>
          <a:blip r:embed="rId5"/>
          <a:stretch>
            <a:fillRect/>
          </a:stretch>
        </p:blipFill>
        <p:spPr>
          <a:xfrm>
            <a:off x="7725082" y="6028572"/>
            <a:ext cx="1332149" cy="749334"/>
          </a:xfrm>
          <a:prstGeom prst="rect">
            <a:avLst/>
          </a:prstGeom>
          <a:effectLst>
            <a:glow rad="101600">
              <a:schemeClr val="tx1">
                <a:alpha val="50356"/>
              </a:schemeClr>
            </a:glow>
            <a:softEdge rad="254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296B46F-6052-C838-B272-B193D3E68A44}"/>
              </a:ext>
            </a:extLst>
          </p:cNvPr>
          <p:cNvPicPr>
            <a:picLocks noChangeAspect="1"/>
          </p:cNvPicPr>
          <p:nvPr/>
        </p:nvPicPr>
        <p:blipFill>
          <a:blip r:embed="rId3"/>
          <a:srcRect t="16461" r="9091" b="11386"/>
          <a:stretch/>
        </p:blipFill>
        <p:spPr>
          <a:xfrm>
            <a:off x="2641851" y="10"/>
            <a:ext cx="6502149" cy="6857990"/>
          </a:xfrm>
          <a:prstGeom prst="rect">
            <a:avLst/>
          </a:prstGeom>
        </p:spPr>
      </p:pic>
      <p:sp>
        <p:nvSpPr>
          <p:cNvPr id="18" name="Rectangle 17">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2E6F0403-A00E-FBE6-EF0A-9EA6B18CF0D6}"/>
              </a:ext>
            </a:extLst>
          </p:cNvPr>
          <p:cNvSpPr txBox="1">
            <a:spLocks/>
          </p:cNvSpPr>
          <p:nvPr/>
        </p:nvSpPr>
        <p:spPr>
          <a:xfrm>
            <a:off x="358485" y="990283"/>
            <a:ext cx="6502148" cy="1185758"/>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3600" b="1" dirty="0">
                <a:solidFill>
                  <a:schemeClr val="bg1"/>
                </a:solidFill>
              </a:rPr>
              <a:t>Redefined Concepts</a:t>
            </a:r>
          </a:p>
        </p:txBody>
      </p:sp>
      <p:sp>
        <p:nvSpPr>
          <p:cNvPr id="7" name="TextBox 6">
            <a:extLst>
              <a:ext uri="{FF2B5EF4-FFF2-40B4-BE49-F238E27FC236}">
                <a16:creationId xmlns:a16="http://schemas.microsoft.com/office/drawing/2014/main" id="{4C6C1908-EC20-28CC-E1BF-69A94DA65228}"/>
              </a:ext>
            </a:extLst>
          </p:cNvPr>
          <p:cNvSpPr txBox="1"/>
          <p:nvPr/>
        </p:nvSpPr>
        <p:spPr>
          <a:xfrm>
            <a:off x="358484" y="2875547"/>
            <a:ext cx="6502148" cy="3617850"/>
          </a:xfrm>
          <a:prstGeom prst="rect">
            <a:avLst/>
          </a:prstGeom>
        </p:spPr>
        <p:txBody>
          <a:bodyPr vert="horz" lIns="91440" tIns="45720" rIns="91440" bIns="45720" rtlCol="0">
            <a:normAutofit/>
          </a:bodyPr>
          <a:lstStyle/>
          <a:p>
            <a:pPr defTabSz="914400">
              <a:lnSpc>
                <a:spcPct val="90000"/>
              </a:lnSpc>
              <a:spcBef>
                <a:spcPts val="1000"/>
              </a:spcBef>
              <a:spcAft>
                <a:spcPts val="720"/>
              </a:spcAft>
            </a:pPr>
            <a:br>
              <a:rPr lang="en-US" sz="2400" dirty="0">
                <a:solidFill>
                  <a:schemeClr val="bg1"/>
                </a:solidFill>
                <a:latin typeface="Roboto" panose="02000000000000000000" pitchFamily="2" charset="0"/>
                <a:ea typeface="Roboto" panose="02000000000000000000" pitchFamily="2" charset="0"/>
              </a:rPr>
            </a:br>
            <a:r>
              <a:rPr lang="en-US" sz="2400" dirty="0">
                <a:solidFill>
                  <a:schemeClr val="bg1"/>
                </a:solidFill>
                <a:latin typeface="Roboto" panose="02000000000000000000" pitchFamily="2" charset="0"/>
                <a:ea typeface="Roboto" panose="02000000000000000000" pitchFamily="2" charset="0"/>
              </a:rPr>
              <a:t>Evolving Development Concepts</a:t>
            </a:r>
          </a:p>
          <a:p>
            <a:pPr defTabSz="914400">
              <a:lnSpc>
                <a:spcPct val="90000"/>
              </a:lnSpc>
              <a:spcBef>
                <a:spcPts val="1000"/>
              </a:spcBef>
              <a:spcAft>
                <a:spcPts val="720"/>
              </a:spcAft>
            </a:pPr>
            <a:endParaRPr lang="en-US" i="1" dirty="0">
              <a:solidFill>
                <a:schemeClr val="bg1"/>
              </a:solidFill>
              <a:latin typeface="Dank Mono" pitchFamily="2" charset="77"/>
              <a:ea typeface="Roboto" panose="02000000000000000000" pitchFamily="2" charset="0"/>
            </a:endParaRP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Content : Outputs</a:t>
            </a: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Process : Workflows</a:t>
            </a: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Product : Features and UX</a:t>
            </a:r>
          </a:p>
          <a:p>
            <a:pPr defTabSz="914400">
              <a:lnSpc>
                <a:spcPct val="90000"/>
              </a:lnSpc>
              <a:spcBef>
                <a:spcPts val="1000"/>
              </a:spcBef>
              <a:spcAft>
                <a:spcPts val="720"/>
              </a:spcAft>
            </a:pPr>
            <a:endParaRPr lang="en-US" i="1" dirty="0">
              <a:solidFill>
                <a:schemeClr val="bg1"/>
              </a:solidFill>
              <a:latin typeface="Dank Mono" pitchFamily="2" charset="77"/>
              <a:ea typeface="Roboto" panose="02000000000000000000" pitchFamily="2" charset="0"/>
            </a:endParaRPr>
          </a:p>
          <a:p>
            <a:pPr defTabSz="914400">
              <a:lnSpc>
                <a:spcPct val="90000"/>
              </a:lnSpc>
              <a:spcBef>
                <a:spcPts val="1000"/>
              </a:spcBef>
              <a:spcAft>
                <a:spcPts val="720"/>
              </a:spcAft>
            </a:pPr>
            <a:endParaRPr lang="en-US" i="1" dirty="0">
              <a:solidFill>
                <a:schemeClr val="bg1"/>
              </a:solidFill>
              <a:latin typeface="Dank Mono" pitchFamily="2" charset="77"/>
              <a:ea typeface="Roboto" panose="02000000000000000000" pitchFamily="2" charset="0"/>
            </a:endParaRPr>
          </a:p>
        </p:txBody>
      </p:sp>
      <p:grpSp>
        <p:nvGrpSpPr>
          <p:cNvPr id="3" name="Group 2">
            <a:extLst>
              <a:ext uri="{FF2B5EF4-FFF2-40B4-BE49-F238E27FC236}">
                <a16:creationId xmlns:a16="http://schemas.microsoft.com/office/drawing/2014/main" id="{03706674-E6FB-8DE0-42DC-8F540D7729DC}"/>
              </a:ext>
            </a:extLst>
          </p:cNvPr>
          <p:cNvGrpSpPr/>
          <p:nvPr/>
        </p:nvGrpSpPr>
        <p:grpSpPr>
          <a:xfrm>
            <a:off x="6807132" y="6113915"/>
            <a:ext cx="2750268" cy="744075"/>
            <a:chOff x="6737684" y="6033810"/>
            <a:chExt cx="2750268" cy="744075"/>
          </a:xfrm>
        </p:grpSpPr>
        <p:sp>
          <p:nvSpPr>
            <p:cNvPr id="4" name="Rounded Rectangle 3">
              <a:extLst>
                <a:ext uri="{FF2B5EF4-FFF2-40B4-BE49-F238E27FC236}">
                  <a16:creationId xmlns:a16="http://schemas.microsoft.com/office/drawing/2014/main" id="{4A23556F-A4F0-E6A0-3455-AB8B4A7310A7}"/>
                </a:ext>
              </a:extLst>
            </p:cNvPr>
            <p:cNvSpPr/>
            <p:nvPr/>
          </p:nvSpPr>
          <p:spPr>
            <a:xfrm>
              <a:off x="6737684" y="6046063"/>
              <a:ext cx="2300438" cy="698425"/>
            </a:xfrm>
            <a:prstGeom prst="roundRect">
              <a:avLst/>
            </a:prstGeom>
            <a:solidFill>
              <a:schemeClr val="tx1">
                <a:alpha val="40422"/>
              </a:schemeClr>
            </a:solidFill>
            <a:ln>
              <a:noFill/>
            </a:ln>
            <a:effectLst>
              <a:glow>
                <a:schemeClr val="accent1"/>
              </a:glow>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0E225607-E3B4-E26D-9BCE-EA1A82BEF7D8}"/>
                </a:ext>
              </a:extLst>
            </p:cNvPr>
            <p:cNvSpPr txBox="1">
              <a:spLocks/>
            </p:cNvSpPr>
            <p:nvPr/>
          </p:nvSpPr>
          <p:spPr>
            <a:xfrm>
              <a:off x="7533925" y="6088973"/>
              <a:ext cx="1684519"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600" dirty="0">
                  <a:solidFill>
                    <a:schemeClr val="bg1"/>
                  </a:solidFill>
                </a:rPr>
                <a:t>Justin Beall</a:t>
              </a:r>
            </a:p>
          </p:txBody>
        </p:sp>
        <p:sp>
          <p:nvSpPr>
            <p:cNvPr id="9" name="Title 1">
              <a:extLst>
                <a:ext uri="{FF2B5EF4-FFF2-40B4-BE49-F238E27FC236}">
                  <a16:creationId xmlns:a16="http://schemas.microsoft.com/office/drawing/2014/main" id="{DBD8AA09-0F65-34F7-1CEB-18F09C621370}"/>
                </a:ext>
              </a:extLst>
            </p:cNvPr>
            <p:cNvSpPr txBox="1">
              <a:spLocks/>
            </p:cNvSpPr>
            <p:nvPr/>
          </p:nvSpPr>
          <p:spPr>
            <a:xfrm>
              <a:off x="7748337" y="6395280"/>
              <a:ext cx="1739615"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200" i="1" dirty="0">
                  <a:solidFill>
                    <a:schemeClr val="bg1"/>
                  </a:solidFill>
                </a:rPr>
                <a:t>/justin-beall</a:t>
              </a:r>
            </a:p>
          </p:txBody>
        </p:sp>
        <p:pic>
          <p:nvPicPr>
            <p:cNvPr id="10" name="Picture 2" descr="Linkedin - Free social media icons">
              <a:extLst>
                <a:ext uri="{FF2B5EF4-FFF2-40B4-BE49-F238E27FC236}">
                  <a16:creationId xmlns:a16="http://schemas.microsoft.com/office/drawing/2014/main" id="{66248E6E-3538-FCF1-3143-DD342E4C3E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2419" y="6445818"/>
              <a:ext cx="144159" cy="14415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neon light with a brain and gears&#10;&#10;Description automatically generated">
              <a:extLst>
                <a:ext uri="{FF2B5EF4-FFF2-40B4-BE49-F238E27FC236}">
                  <a16:creationId xmlns:a16="http://schemas.microsoft.com/office/drawing/2014/main" id="{38418089-7EAA-2FFE-335E-F1CD7E9BD141}"/>
                </a:ext>
              </a:extLst>
            </p:cNvPr>
            <p:cNvPicPr>
              <a:picLocks noChangeAspect="1"/>
            </p:cNvPicPr>
            <p:nvPr/>
          </p:nvPicPr>
          <p:blipFill>
            <a:blip r:embed="rId5"/>
            <a:stretch>
              <a:fillRect/>
            </a:stretch>
          </p:blipFill>
          <p:spPr>
            <a:xfrm>
              <a:off x="6740454" y="6033810"/>
              <a:ext cx="849741" cy="655515"/>
            </a:xfrm>
            <a:prstGeom prst="rect">
              <a:avLst/>
            </a:prstGeom>
          </p:spPr>
        </p:pic>
        <p:pic>
          <p:nvPicPr>
            <p:cNvPr id="12" name="Picture 11" descr="A blue circle with black text&#10;&#10;Description automatically generated">
              <a:extLst>
                <a:ext uri="{FF2B5EF4-FFF2-40B4-BE49-F238E27FC236}">
                  <a16:creationId xmlns:a16="http://schemas.microsoft.com/office/drawing/2014/main" id="{BC101D51-E7D7-7F0B-0359-D7654891FC7C}"/>
                </a:ext>
              </a:extLst>
            </p:cNvPr>
            <p:cNvPicPr>
              <a:picLocks noChangeAspect="1"/>
            </p:cNvPicPr>
            <p:nvPr/>
          </p:nvPicPr>
          <p:blipFill>
            <a:blip r:embed="rId6"/>
            <a:stretch>
              <a:fillRect/>
            </a:stretch>
          </p:blipFill>
          <p:spPr>
            <a:xfrm>
              <a:off x="6971126" y="6513330"/>
              <a:ext cx="346107" cy="152168"/>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up of a glowing network&#10;&#10;Description automatically generated with medium confidence">
            <a:extLst>
              <a:ext uri="{FF2B5EF4-FFF2-40B4-BE49-F238E27FC236}">
                <a16:creationId xmlns:a16="http://schemas.microsoft.com/office/drawing/2014/main" id="{D296B46F-6052-C838-B272-B193D3E68A44}"/>
              </a:ext>
            </a:extLst>
          </p:cNvPr>
          <p:cNvPicPr>
            <a:picLocks noChangeAspect="1"/>
          </p:cNvPicPr>
          <p:nvPr/>
        </p:nvPicPr>
        <p:blipFill>
          <a:blip r:embed="rId3"/>
          <a:srcRect t="12780" r="9091" b="15067"/>
          <a:stretch/>
        </p:blipFill>
        <p:spPr>
          <a:xfrm>
            <a:off x="2641851" y="10"/>
            <a:ext cx="6502149" cy="6857990"/>
          </a:xfrm>
          <a:prstGeom prst="rect">
            <a:avLst/>
          </a:prstGeom>
        </p:spPr>
      </p:pic>
      <p:sp>
        <p:nvSpPr>
          <p:cNvPr id="14" name="Rectangle 13">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568E7B6-08D9-601E-0225-189889A29300}"/>
              </a:ext>
            </a:extLst>
          </p:cNvPr>
          <p:cNvSpPr txBox="1">
            <a:spLocks/>
          </p:cNvSpPr>
          <p:nvPr/>
        </p:nvSpPr>
        <p:spPr>
          <a:xfrm>
            <a:off x="358485" y="990283"/>
            <a:ext cx="6502148" cy="1185758"/>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3600" b="1" dirty="0">
                <a:solidFill>
                  <a:schemeClr val="bg1"/>
                </a:solidFill>
              </a:rPr>
              <a:t>Intersecting</a:t>
            </a:r>
            <a:br>
              <a:rPr lang="en-US" sz="3600" b="1" dirty="0">
                <a:solidFill>
                  <a:schemeClr val="bg1"/>
                </a:solidFill>
              </a:rPr>
            </a:br>
            <a:r>
              <a:rPr lang="en-US" sz="3600" b="1" dirty="0">
                <a:solidFill>
                  <a:schemeClr val="bg1"/>
                </a:solidFill>
              </a:rPr>
              <a:t>Frameworks</a:t>
            </a:r>
          </a:p>
          <a:p>
            <a:pPr algn="l" defTabSz="914400">
              <a:lnSpc>
                <a:spcPct val="90000"/>
              </a:lnSpc>
            </a:pPr>
            <a:endParaRPr lang="en-US" sz="3600" b="1" dirty="0">
              <a:solidFill>
                <a:schemeClr val="bg1"/>
              </a:solidFill>
            </a:endParaRPr>
          </a:p>
        </p:txBody>
      </p:sp>
      <p:sp>
        <p:nvSpPr>
          <p:cNvPr id="8" name="TextBox 7">
            <a:extLst>
              <a:ext uri="{FF2B5EF4-FFF2-40B4-BE49-F238E27FC236}">
                <a16:creationId xmlns:a16="http://schemas.microsoft.com/office/drawing/2014/main" id="{6248F3B5-F79B-71F2-9D31-682FA303FA72}"/>
              </a:ext>
            </a:extLst>
          </p:cNvPr>
          <p:cNvSpPr txBox="1"/>
          <p:nvPr/>
        </p:nvSpPr>
        <p:spPr>
          <a:xfrm>
            <a:off x="358485" y="2403041"/>
            <a:ext cx="6502148" cy="1185759"/>
          </a:xfrm>
          <a:prstGeom prst="rect">
            <a:avLst/>
          </a:prstGeom>
        </p:spPr>
        <p:txBody>
          <a:bodyPr vert="horz" lIns="91440" tIns="45720" rIns="91440" bIns="45720" rtlCol="0">
            <a:normAutofit/>
          </a:bodyPr>
          <a:lstStyle/>
          <a:p>
            <a:pPr defTabSz="914400">
              <a:lnSpc>
                <a:spcPct val="90000"/>
              </a:lnSpc>
              <a:spcBef>
                <a:spcPts val="1000"/>
              </a:spcBef>
              <a:spcAft>
                <a:spcPts val="720"/>
              </a:spcAft>
            </a:pPr>
            <a:r>
              <a:rPr lang="en-US" sz="2400" dirty="0">
                <a:solidFill>
                  <a:schemeClr val="bg1"/>
                </a:solidFill>
                <a:latin typeface="Roboto" panose="02000000000000000000" pitchFamily="2" charset="0"/>
                <a:ea typeface="Roboto" panose="02000000000000000000" pitchFamily="2" charset="0"/>
              </a:rPr>
              <a:t>Increment: Strategic Vision</a:t>
            </a:r>
            <a:br>
              <a:rPr lang="en-US" sz="2400" i="1" dirty="0">
                <a:solidFill>
                  <a:schemeClr val="bg1"/>
                </a:solidFill>
                <a:latin typeface="Dank Mono" pitchFamily="2" charset="77"/>
                <a:ea typeface="Roboto" panose="02000000000000000000" pitchFamily="2" charset="0"/>
              </a:rPr>
            </a:br>
            <a:r>
              <a:rPr lang="en-US" i="1" dirty="0">
                <a:solidFill>
                  <a:schemeClr val="bg1"/>
                </a:solidFill>
                <a:latin typeface="Dank Mono" pitchFamily="2" charset="77"/>
                <a:ea typeface="Roboto" panose="02000000000000000000" pitchFamily="2" charset="0"/>
              </a:rPr>
              <a:t>Aligns long-term content planning,</a:t>
            </a:r>
            <a:br>
              <a:rPr lang="en-US" i="1" dirty="0">
                <a:solidFill>
                  <a:schemeClr val="bg1"/>
                </a:solidFill>
                <a:latin typeface="Dank Mono" pitchFamily="2" charset="77"/>
                <a:ea typeface="Roboto" panose="02000000000000000000" pitchFamily="2" charset="0"/>
              </a:rPr>
            </a:br>
            <a:r>
              <a:rPr lang="en-US" i="1" dirty="0">
                <a:solidFill>
                  <a:schemeClr val="bg1"/>
                </a:solidFill>
                <a:latin typeface="Dank Mono" pitchFamily="2" charset="77"/>
                <a:ea typeface="Roboto" panose="02000000000000000000" pitchFamily="2" charset="0"/>
              </a:rPr>
              <a:t>  process structure, and overarching </a:t>
            </a:r>
            <a:br>
              <a:rPr lang="en-US" i="1" dirty="0">
                <a:solidFill>
                  <a:schemeClr val="bg1"/>
                </a:solidFill>
                <a:latin typeface="Dank Mono" pitchFamily="2" charset="77"/>
                <a:ea typeface="Roboto" panose="02000000000000000000" pitchFamily="2" charset="0"/>
              </a:rPr>
            </a:br>
            <a:r>
              <a:rPr lang="en-US" i="1" dirty="0">
                <a:solidFill>
                  <a:schemeClr val="bg1"/>
                </a:solidFill>
                <a:latin typeface="Dank Mono" pitchFamily="2" charset="77"/>
                <a:ea typeface="Roboto" panose="02000000000000000000" pitchFamily="2" charset="0"/>
              </a:rPr>
              <a:t>  product direction</a:t>
            </a:r>
          </a:p>
        </p:txBody>
      </p:sp>
      <p:sp>
        <p:nvSpPr>
          <p:cNvPr id="4" name="TextBox 3">
            <a:extLst>
              <a:ext uri="{FF2B5EF4-FFF2-40B4-BE49-F238E27FC236}">
                <a16:creationId xmlns:a16="http://schemas.microsoft.com/office/drawing/2014/main" id="{5C48898C-0F65-08C5-5345-A9618F7623B8}"/>
              </a:ext>
            </a:extLst>
          </p:cNvPr>
          <p:cNvSpPr txBox="1"/>
          <p:nvPr/>
        </p:nvSpPr>
        <p:spPr>
          <a:xfrm>
            <a:off x="358485" y="3815800"/>
            <a:ext cx="6502148" cy="1185758"/>
          </a:xfrm>
          <a:prstGeom prst="rect">
            <a:avLst/>
          </a:prstGeom>
        </p:spPr>
        <p:txBody>
          <a:bodyPr vert="horz" lIns="91440" tIns="45720" rIns="91440" bIns="45720" rtlCol="0">
            <a:normAutofit/>
          </a:bodyPr>
          <a:lstStyle/>
          <a:p>
            <a:pPr defTabSz="914400">
              <a:lnSpc>
                <a:spcPct val="90000"/>
              </a:lnSpc>
              <a:spcBef>
                <a:spcPts val="1000"/>
              </a:spcBef>
              <a:spcAft>
                <a:spcPts val="720"/>
              </a:spcAft>
            </a:pPr>
            <a:r>
              <a:rPr lang="en-US" sz="2400" dirty="0">
                <a:solidFill>
                  <a:schemeClr val="bg1"/>
                </a:solidFill>
                <a:latin typeface="Roboto" panose="02000000000000000000" pitchFamily="2" charset="0"/>
                <a:ea typeface="Roboto" panose="02000000000000000000" pitchFamily="2" charset="0"/>
              </a:rPr>
              <a:t>Iteration: Agile Adaptation</a:t>
            </a:r>
            <a:br>
              <a:rPr lang="en-US" sz="2400" dirty="0">
                <a:solidFill>
                  <a:schemeClr val="bg1"/>
                </a:solidFill>
                <a:latin typeface="Roboto" panose="02000000000000000000" pitchFamily="2" charset="0"/>
                <a:ea typeface="Roboto" panose="02000000000000000000" pitchFamily="2" charset="0"/>
              </a:rPr>
            </a:br>
            <a:r>
              <a:rPr lang="en-US" i="1" dirty="0">
                <a:solidFill>
                  <a:schemeClr val="bg1"/>
                </a:solidFill>
                <a:latin typeface="Dank Mono" pitchFamily="2" charset="77"/>
                <a:ea typeface="Roboto" panose="02000000000000000000" pitchFamily="2" charset="0"/>
              </a:rPr>
              <a:t>Supports flexibility in content</a:t>
            </a:r>
            <a:br>
              <a:rPr lang="en-US" i="1" dirty="0">
                <a:solidFill>
                  <a:schemeClr val="bg1"/>
                </a:solidFill>
                <a:latin typeface="Dank Mono" pitchFamily="2" charset="77"/>
                <a:ea typeface="Roboto" panose="02000000000000000000" pitchFamily="2" charset="0"/>
              </a:rPr>
            </a:br>
            <a:r>
              <a:rPr lang="en-US" i="1" dirty="0">
                <a:solidFill>
                  <a:schemeClr val="bg1"/>
                </a:solidFill>
                <a:latin typeface="Dank Mono" pitchFamily="2" charset="77"/>
                <a:ea typeface="Roboto" panose="02000000000000000000" pitchFamily="2" charset="0"/>
              </a:rPr>
              <a:t>  creation, process adjustments, </a:t>
            </a:r>
            <a:br>
              <a:rPr lang="en-US" i="1" dirty="0">
                <a:solidFill>
                  <a:schemeClr val="bg1"/>
                </a:solidFill>
                <a:latin typeface="Dank Mono" pitchFamily="2" charset="77"/>
                <a:ea typeface="Roboto" panose="02000000000000000000" pitchFamily="2" charset="0"/>
              </a:rPr>
            </a:br>
            <a:r>
              <a:rPr lang="en-US" i="1" dirty="0">
                <a:solidFill>
                  <a:schemeClr val="bg1"/>
                </a:solidFill>
                <a:latin typeface="Dank Mono" pitchFamily="2" charset="77"/>
                <a:ea typeface="Roboto" panose="02000000000000000000" pitchFamily="2" charset="0"/>
              </a:rPr>
              <a:t>  and ongoing product enhancements</a:t>
            </a:r>
          </a:p>
        </p:txBody>
      </p:sp>
      <p:sp>
        <p:nvSpPr>
          <p:cNvPr id="6" name="TextBox 5">
            <a:extLst>
              <a:ext uri="{FF2B5EF4-FFF2-40B4-BE49-F238E27FC236}">
                <a16:creationId xmlns:a16="http://schemas.microsoft.com/office/drawing/2014/main" id="{530FD88B-0B52-DEC0-959B-3024B10B4F19}"/>
              </a:ext>
            </a:extLst>
          </p:cNvPr>
          <p:cNvSpPr txBox="1"/>
          <p:nvPr/>
        </p:nvSpPr>
        <p:spPr>
          <a:xfrm>
            <a:off x="358485" y="5228558"/>
            <a:ext cx="6502148" cy="1185759"/>
          </a:xfrm>
          <a:prstGeom prst="rect">
            <a:avLst/>
          </a:prstGeom>
        </p:spPr>
        <p:txBody>
          <a:bodyPr vert="horz" lIns="91440" tIns="45720" rIns="91440" bIns="45720" rtlCol="0">
            <a:normAutofit/>
          </a:bodyPr>
          <a:lstStyle/>
          <a:p>
            <a:pPr defTabSz="914400">
              <a:lnSpc>
                <a:spcPct val="90000"/>
              </a:lnSpc>
              <a:spcBef>
                <a:spcPts val="1000"/>
              </a:spcBef>
              <a:spcAft>
                <a:spcPts val="720"/>
              </a:spcAft>
            </a:pPr>
            <a:r>
              <a:rPr lang="en-US" sz="2400" dirty="0">
                <a:solidFill>
                  <a:schemeClr val="bg1"/>
                </a:solidFill>
                <a:latin typeface="Roboto" panose="02000000000000000000" pitchFamily="2" charset="0"/>
                <a:ea typeface="Roboto" panose="02000000000000000000" pitchFamily="2" charset="0"/>
              </a:rPr>
              <a:t>Execution: Immediate Implementation</a:t>
            </a:r>
            <a:br>
              <a:rPr lang="en-US" sz="2400" dirty="0">
                <a:solidFill>
                  <a:schemeClr val="bg1"/>
                </a:solidFill>
                <a:latin typeface="Roboto" panose="02000000000000000000" pitchFamily="2" charset="0"/>
                <a:ea typeface="Roboto" panose="02000000000000000000" pitchFamily="2" charset="0"/>
              </a:rPr>
            </a:br>
            <a:r>
              <a:rPr lang="en-US" i="1" dirty="0">
                <a:solidFill>
                  <a:schemeClr val="bg1"/>
                </a:solidFill>
                <a:latin typeface="Dank Mono" pitchFamily="2" charset="77"/>
                <a:ea typeface="Roboto" panose="02000000000000000000" pitchFamily="2" charset="0"/>
              </a:rPr>
              <a:t>Focuses on real-time content updates, </a:t>
            </a:r>
            <a:br>
              <a:rPr lang="en-US" i="1" dirty="0">
                <a:solidFill>
                  <a:schemeClr val="bg1"/>
                </a:solidFill>
                <a:latin typeface="Dank Mono" pitchFamily="2" charset="77"/>
                <a:ea typeface="Roboto" panose="02000000000000000000" pitchFamily="2" charset="0"/>
              </a:rPr>
            </a:br>
            <a:r>
              <a:rPr lang="en-US" i="1" dirty="0">
                <a:solidFill>
                  <a:schemeClr val="bg1"/>
                </a:solidFill>
                <a:latin typeface="Dank Mono" pitchFamily="2" charset="77"/>
                <a:ea typeface="Roboto" panose="02000000000000000000" pitchFamily="2" charset="0"/>
              </a:rPr>
              <a:t>  process efficiencies, and instant</a:t>
            </a:r>
            <a:br>
              <a:rPr lang="en-US" i="1" dirty="0">
                <a:solidFill>
                  <a:schemeClr val="bg1"/>
                </a:solidFill>
                <a:latin typeface="Dank Mono" pitchFamily="2" charset="77"/>
                <a:ea typeface="Roboto" panose="02000000000000000000" pitchFamily="2" charset="0"/>
              </a:rPr>
            </a:br>
            <a:r>
              <a:rPr lang="en-US" i="1" dirty="0">
                <a:solidFill>
                  <a:schemeClr val="bg1"/>
                </a:solidFill>
                <a:latin typeface="Dank Mono" pitchFamily="2" charset="77"/>
                <a:ea typeface="Roboto" panose="02000000000000000000" pitchFamily="2" charset="0"/>
              </a:rPr>
              <a:t>  product features</a:t>
            </a:r>
          </a:p>
        </p:txBody>
      </p:sp>
      <p:grpSp>
        <p:nvGrpSpPr>
          <p:cNvPr id="9" name="Group 8">
            <a:extLst>
              <a:ext uri="{FF2B5EF4-FFF2-40B4-BE49-F238E27FC236}">
                <a16:creationId xmlns:a16="http://schemas.microsoft.com/office/drawing/2014/main" id="{2E7C64E9-5032-950C-B122-433A5C41BEA8}"/>
              </a:ext>
            </a:extLst>
          </p:cNvPr>
          <p:cNvGrpSpPr/>
          <p:nvPr/>
        </p:nvGrpSpPr>
        <p:grpSpPr>
          <a:xfrm>
            <a:off x="6807132" y="6113915"/>
            <a:ext cx="2750268" cy="744075"/>
            <a:chOff x="6737684" y="6033810"/>
            <a:chExt cx="2750268" cy="744075"/>
          </a:xfrm>
        </p:grpSpPr>
        <p:sp>
          <p:nvSpPr>
            <p:cNvPr id="10" name="Rounded Rectangle 9">
              <a:extLst>
                <a:ext uri="{FF2B5EF4-FFF2-40B4-BE49-F238E27FC236}">
                  <a16:creationId xmlns:a16="http://schemas.microsoft.com/office/drawing/2014/main" id="{5C46EAD8-8D56-2AC4-EBCA-E39C5B37F310}"/>
                </a:ext>
              </a:extLst>
            </p:cNvPr>
            <p:cNvSpPr/>
            <p:nvPr/>
          </p:nvSpPr>
          <p:spPr>
            <a:xfrm>
              <a:off x="6737684" y="6046063"/>
              <a:ext cx="2300438" cy="698425"/>
            </a:xfrm>
            <a:prstGeom prst="roundRect">
              <a:avLst/>
            </a:prstGeom>
            <a:solidFill>
              <a:schemeClr val="tx1">
                <a:alpha val="40422"/>
              </a:schemeClr>
            </a:solidFill>
            <a:ln>
              <a:noFill/>
            </a:ln>
            <a:effectLst>
              <a:glow>
                <a:schemeClr val="accent1"/>
              </a:glow>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D233E33E-A05B-8FBF-2328-6E17C85E1DB4}"/>
                </a:ext>
              </a:extLst>
            </p:cNvPr>
            <p:cNvSpPr txBox="1">
              <a:spLocks/>
            </p:cNvSpPr>
            <p:nvPr/>
          </p:nvSpPr>
          <p:spPr>
            <a:xfrm>
              <a:off x="7533925" y="6088973"/>
              <a:ext cx="1684519"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600" dirty="0">
                  <a:solidFill>
                    <a:schemeClr val="bg1"/>
                  </a:solidFill>
                </a:rPr>
                <a:t>Justin Beall</a:t>
              </a:r>
            </a:p>
          </p:txBody>
        </p:sp>
        <p:sp>
          <p:nvSpPr>
            <p:cNvPr id="13" name="Title 1">
              <a:extLst>
                <a:ext uri="{FF2B5EF4-FFF2-40B4-BE49-F238E27FC236}">
                  <a16:creationId xmlns:a16="http://schemas.microsoft.com/office/drawing/2014/main" id="{F74D33FF-81FE-EF6F-A26B-26568DEAD2C0}"/>
                </a:ext>
              </a:extLst>
            </p:cNvPr>
            <p:cNvSpPr txBox="1">
              <a:spLocks/>
            </p:cNvSpPr>
            <p:nvPr/>
          </p:nvSpPr>
          <p:spPr>
            <a:xfrm>
              <a:off x="7748337" y="6395280"/>
              <a:ext cx="1739615"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200" i="1" dirty="0">
                  <a:solidFill>
                    <a:schemeClr val="bg1"/>
                  </a:solidFill>
                </a:rPr>
                <a:t>/justin-beall</a:t>
              </a:r>
            </a:p>
          </p:txBody>
        </p:sp>
        <p:pic>
          <p:nvPicPr>
            <p:cNvPr id="15" name="Picture 2" descr="Linkedin - Free social media icons">
              <a:extLst>
                <a:ext uri="{FF2B5EF4-FFF2-40B4-BE49-F238E27FC236}">
                  <a16:creationId xmlns:a16="http://schemas.microsoft.com/office/drawing/2014/main" id="{BD5782ED-FD6D-40DB-4CE3-632D954245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2419" y="6445818"/>
              <a:ext cx="144159" cy="14415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A neon light with a brain and gears&#10;&#10;Description automatically generated">
              <a:extLst>
                <a:ext uri="{FF2B5EF4-FFF2-40B4-BE49-F238E27FC236}">
                  <a16:creationId xmlns:a16="http://schemas.microsoft.com/office/drawing/2014/main" id="{F0E9C300-5FA8-0D25-C01E-0A8E4F91785C}"/>
                </a:ext>
              </a:extLst>
            </p:cNvPr>
            <p:cNvPicPr>
              <a:picLocks noChangeAspect="1"/>
            </p:cNvPicPr>
            <p:nvPr/>
          </p:nvPicPr>
          <p:blipFill>
            <a:blip r:embed="rId5"/>
            <a:stretch>
              <a:fillRect/>
            </a:stretch>
          </p:blipFill>
          <p:spPr>
            <a:xfrm>
              <a:off x="6740454" y="6033810"/>
              <a:ext cx="849741" cy="655515"/>
            </a:xfrm>
            <a:prstGeom prst="rect">
              <a:avLst/>
            </a:prstGeom>
          </p:spPr>
        </p:pic>
        <p:pic>
          <p:nvPicPr>
            <p:cNvPr id="17" name="Picture 16" descr="A blue circle with black text&#10;&#10;Description automatically generated">
              <a:extLst>
                <a:ext uri="{FF2B5EF4-FFF2-40B4-BE49-F238E27FC236}">
                  <a16:creationId xmlns:a16="http://schemas.microsoft.com/office/drawing/2014/main" id="{0112CA88-C49B-742B-5905-02C7AD370B81}"/>
                </a:ext>
              </a:extLst>
            </p:cNvPr>
            <p:cNvPicPr>
              <a:picLocks noChangeAspect="1"/>
            </p:cNvPicPr>
            <p:nvPr/>
          </p:nvPicPr>
          <p:blipFill>
            <a:blip r:embed="rId6"/>
            <a:stretch>
              <a:fillRect/>
            </a:stretch>
          </p:blipFill>
          <p:spPr>
            <a:xfrm>
              <a:off x="6971126" y="6513330"/>
              <a:ext cx="346107" cy="152168"/>
            </a:xfrm>
            <a:prstGeom prst="rect">
              <a:avLst/>
            </a:prstGeom>
          </p:spPr>
        </p:pic>
      </p:grpSp>
    </p:spTree>
    <p:extLst>
      <p:ext uri="{BB962C8B-B14F-4D97-AF65-F5344CB8AC3E}">
        <p14:creationId xmlns:p14="http://schemas.microsoft.com/office/powerpoint/2010/main" val="2259321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cxnSp>
        <p:nvCxnSpPr>
          <p:cNvPr id="28" name="Straight Connector 27">
            <a:extLst>
              <a:ext uri="{FF2B5EF4-FFF2-40B4-BE49-F238E27FC236}">
                <a16:creationId xmlns:a16="http://schemas.microsoft.com/office/drawing/2014/main" id="{7667AA61-5C27-F30F-D229-06CBE5709F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8855" y="4811517"/>
            <a:ext cx="552705"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2D3DAC04-AE3C-9FEC-516D-3667D33E903F}"/>
              </a:ext>
            </a:extLst>
          </p:cNvPr>
          <p:cNvPicPr>
            <a:picLocks noChangeAspect="1"/>
          </p:cNvPicPr>
          <p:nvPr/>
        </p:nvPicPr>
        <p:blipFill>
          <a:blip r:embed="rId3">
            <a:alphaModFix amt="36000"/>
            <a:extLst>
              <a:ext uri="{BEBA8EAE-BF5A-486C-A8C5-ECC9F3942E4B}">
                <a14:imgProps xmlns:a14="http://schemas.microsoft.com/office/drawing/2010/main">
                  <a14:imgLayer r:embed="rId4">
                    <a14:imgEffect>
                      <a14:brightnessContrast bright="-45000"/>
                    </a14:imgEffect>
                  </a14:imgLayer>
                </a14:imgProps>
              </a:ext>
            </a:extLst>
          </a:blip>
          <a:stretch>
            <a:fillRect/>
          </a:stretch>
        </p:blipFill>
        <p:spPr>
          <a:xfrm>
            <a:off x="-94943" y="4306022"/>
            <a:ext cx="9333884" cy="4666942"/>
          </a:xfrm>
          <a:prstGeom prst="rect">
            <a:avLst/>
          </a:prstGeom>
        </p:spPr>
      </p:pic>
      <p:pic>
        <p:nvPicPr>
          <p:cNvPr id="11" name="Picture 10" descr="A timeline of a timeline&#10;&#10;Description automatically generated with medium confidence">
            <a:extLst>
              <a:ext uri="{FF2B5EF4-FFF2-40B4-BE49-F238E27FC236}">
                <a16:creationId xmlns:a16="http://schemas.microsoft.com/office/drawing/2014/main" id="{5E615F17-B179-929F-EEA7-13BD190302D0}"/>
              </a:ext>
            </a:extLst>
          </p:cNvPr>
          <p:cNvPicPr>
            <a:picLocks noChangeAspect="1"/>
          </p:cNvPicPr>
          <p:nvPr/>
        </p:nvPicPr>
        <p:blipFill>
          <a:blip r:embed="rId5"/>
          <a:stretch>
            <a:fillRect/>
          </a:stretch>
        </p:blipFill>
        <p:spPr>
          <a:xfrm>
            <a:off x="24581" y="0"/>
            <a:ext cx="9094837" cy="5115845"/>
          </a:xfrm>
          <a:prstGeom prst="rect">
            <a:avLst/>
          </a:prstGeom>
          <a:effectLst>
            <a:softEdge rad="25400"/>
          </a:effectLst>
        </p:spPr>
      </p:pic>
      <p:sp>
        <p:nvSpPr>
          <p:cNvPr id="13" name="Title 1">
            <a:extLst>
              <a:ext uri="{FF2B5EF4-FFF2-40B4-BE49-F238E27FC236}">
                <a16:creationId xmlns:a16="http://schemas.microsoft.com/office/drawing/2014/main" id="{1BF24CA8-8E5B-CB0A-BC47-1805C28F41FB}"/>
              </a:ext>
            </a:extLst>
          </p:cNvPr>
          <p:cNvSpPr txBox="1">
            <a:spLocks/>
          </p:cNvSpPr>
          <p:nvPr/>
        </p:nvSpPr>
        <p:spPr>
          <a:xfrm>
            <a:off x="393209" y="5394043"/>
            <a:ext cx="4178791" cy="636367"/>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3600" b="1" dirty="0">
                <a:solidFill>
                  <a:schemeClr val="bg1"/>
                </a:solidFill>
              </a:rPr>
              <a:t>AI Timeline</a:t>
            </a:r>
          </a:p>
        </p:txBody>
      </p:sp>
      <p:sp>
        <p:nvSpPr>
          <p:cNvPr id="15" name="TextBox 14">
            <a:extLst>
              <a:ext uri="{FF2B5EF4-FFF2-40B4-BE49-F238E27FC236}">
                <a16:creationId xmlns:a16="http://schemas.microsoft.com/office/drawing/2014/main" id="{F600F85D-C75E-1129-AE57-713966E10870}"/>
              </a:ext>
            </a:extLst>
          </p:cNvPr>
          <p:cNvSpPr txBox="1"/>
          <p:nvPr/>
        </p:nvSpPr>
        <p:spPr>
          <a:xfrm>
            <a:off x="4571999" y="5359559"/>
            <a:ext cx="4178791" cy="1133838"/>
          </a:xfrm>
          <a:prstGeom prst="rect">
            <a:avLst/>
          </a:prstGeom>
        </p:spPr>
        <p:txBody>
          <a:bodyPr vert="horz" lIns="91440" tIns="45720" rIns="91440" bIns="45720" rtlCol="0">
            <a:normAutofit/>
          </a:bodyPr>
          <a:lstStyle/>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Machine Learning</a:t>
            </a:r>
            <a:br>
              <a:rPr lang="en-US" i="1" dirty="0">
                <a:solidFill>
                  <a:schemeClr val="bg1"/>
                </a:solidFill>
                <a:latin typeface="Dank Mono" pitchFamily="2" charset="77"/>
                <a:ea typeface="Roboto" panose="02000000000000000000" pitchFamily="2" charset="0"/>
              </a:rPr>
            </a:br>
            <a:r>
              <a:rPr lang="en-US" i="1" dirty="0">
                <a:solidFill>
                  <a:schemeClr val="bg1"/>
                </a:solidFill>
                <a:latin typeface="Dank Mono" pitchFamily="2" charset="77"/>
                <a:ea typeface="Roboto" panose="02000000000000000000" pitchFamily="2" charset="0"/>
              </a:rPr>
              <a:t>- Neural Networks</a:t>
            </a:r>
            <a:br>
              <a:rPr lang="en-US" i="1" dirty="0">
                <a:solidFill>
                  <a:schemeClr val="bg1"/>
                </a:solidFill>
                <a:latin typeface="Dank Mono" pitchFamily="2" charset="77"/>
                <a:ea typeface="Roboto" panose="02000000000000000000" pitchFamily="2" charset="0"/>
              </a:rPr>
            </a:br>
            <a:r>
              <a:rPr lang="en-US" i="1" dirty="0">
                <a:solidFill>
                  <a:schemeClr val="bg1"/>
                </a:solidFill>
                <a:latin typeface="Dank Mono" pitchFamily="2" charset="77"/>
                <a:ea typeface="Roboto" panose="02000000000000000000" pitchFamily="2" charset="0"/>
              </a:rPr>
              <a:t>- Large Language Models</a:t>
            </a:r>
          </a:p>
          <a:p>
            <a:pPr defTabSz="914400">
              <a:lnSpc>
                <a:spcPct val="90000"/>
              </a:lnSpc>
              <a:spcBef>
                <a:spcPts val="1000"/>
              </a:spcBef>
              <a:spcAft>
                <a:spcPts val="720"/>
              </a:spcAft>
            </a:pPr>
            <a:endParaRPr lang="en-US" i="1" dirty="0">
              <a:solidFill>
                <a:schemeClr val="bg1"/>
              </a:solidFill>
              <a:latin typeface="Dank Mono" pitchFamily="2" charset="77"/>
              <a:ea typeface="Roboto" panose="02000000000000000000" pitchFamily="2" charset="0"/>
            </a:endParaRPr>
          </a:p>
          <a:p>
            <a:pPr defTabSz="914400">
              <a:lnSpc>
                <a:spcPct val="90000"/>
              </a:lnSpc>
              <a:spcBef>
                <a:spcPts val="1000"/>
              </a:spcBef>
              <a:spcAft>
                <a:spcPts val="720"/>
              </a:spcAft>
            </a:pPr>
            <a:endParaRPr lang="en-US" i="1" dirty="0">
              <a:solidFill>
                <a:schemeClr val="bg1"/>
              </a:solidFill>
              <a:latin typeface="Dank Mono" pitchFamily="2" charset="77"/>
              <a:ea typeface="Roboto" panose="02000000000000000000" pitchFamily="2" charset="0"/>
            </a:endParaRPr>
          </a:p>
        </p:txBody>
      </p:sp>
      <p:pic>
        <p:nvPicPr>
          <p:cNvPr id="21" name="Picture 20" descr="A close up of a logo&#10;&#10;Description automatically generated">
            <a:extLst>
              <a:ext uri="{FF2B5EF4-FFF2-40B4-BE49-F238E27FC236}">
                <a16:creationId xmlns:a16="http://schemas.microsoft.com/office/drawing/2014/main" id="{9EA5D667-22FD-DBD3-0252-1BCFDDE70552}"/>
              </a:ext>
            </a:extLst>
          </p:cNvPr>
          <p:cNvPicPr>
            <a:picLocks noChangeAspect="1"/>
          </p:cNvPicPr>
          <p:nvPr/>
        </p:nvPicPr>
        <p:blipFill>
          <a:blip r:embed="rId6"/>
          <a:stretch>
            <a:fillRect/>
          </a:stretch>
        </p:blipFill>
        <p:spPr>
          <a:xfrm>
            <a:off x="7725082" y="6028572"/>
            <a:ext cx="1332149" cy="749334"/>
          </a:xfrm>
          <a:prstGeom prst="rect">
            <a:avLst/>
          </a:prstGeom>
          <a:effectLst>
            <a:glow rad="101600">
              <a:schemeClr val="tx1">
                <a:alpha val="50356"/>
              </a:schemeClr>
            </a:glow>
            <a:softEdge rad="254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5EAD1E2-F4A0-4D2D-C0F6-AD008818E641}"/>
              </a:ext>
            </a:extLst>
          </p:cNvPr>
          <p:cNvPicPr>
            <a:picLocks noChangeAspect="1"/>
          </p:cNvPicPr>
          <p:nvPr/>
        </p:nvPicPr>
        <p:blipFill>
          <a:blip r:embed="rId3"/>
          <a:srcRect t="13607" r="7521" b="21284"/>
          <a:stretch/>
        </p:blipFill>
        <p:spPr>
          <a:xfrm>
            <a:off x="2641851" y="10"/>
            <a:ext cx="6502149" cy="6857990"/>
          </a:xfrm>
          <a:prstGeom prst="rect">
            <a:avLst/>
          </a:prstGeom>
        </p:spPr>
      </p:pic>
      <p:sp>
        <p:nvSpPr>
          <p:cNvPr id="12" name="Rectangle 11">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CB809901-EF46-DB1F-0C3D-4CD7BB47856A}"/>
              </a:ext>
            </a:extLst>
          </p:cNvPr>
          <p:cNvSpPr txBox="1">
            <a:spLocks/>
          </p:cNvSpPr>
          <p:nvPr/>
        </p:nvSpPr>
        <p:spPr>
          <a:xfrm>
            <a:off x="358485" y="990283"/>
            <a:ext cx="6502148" cy="1185758"/>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3600" b="1" dirty="0">
                <a:solidFill>
                  <a:schemeClr val="bg1"/>
                </a:solidFill>
              </a:rPr>
              <a:t>Machine Learning</a:t>
            </a:r>
            <a:br>
              <a:rPr lang="en-US" sz="3600" b="1" dirty="0">
                <a:solidFill>
                  <a:schemeClr val="bg1"/>
                </a:solidFill>
              </a:rPr>
            </a:br>
            <a:r>
              <a:rPr lang="en-US" sz="3600" b="1" dirty="0">
                <a:solidFill>
                  <a:schemeClr val="bg1"/>
                </a:solidFill>
              </a:rPr>
              <a:t>as a Product</a:t>
            </a:r>
          </a:p>
        </p:txBody>
      </p:sp>
      <p:sp>
        <p:nvSpPr>
          <p:cNvPr id="7" name="TextBox 6">
            <a:extLst>
              <a:ext uri="{FF2B5EF4-FFF2-40B4-BE49-F238E27FC236}">
                <a16:creationId xmlns:a16="http://schemas.microsoft.com/office/drawing/2014/main" id="{AD69E923-C192-AE4D-2794-BD2062798D22}"/>
              </a:ext>
            </a:extLst>
          </p:cNvPr>
          <p:cNvSpPr txBox="1"/>
          <p:nvPr/>
        </p:nvSpPr>
        <p:spPr>
          <a:xfrm>
            <a:off x="358485" y="2708095"/>
            <a:ext cx="6502148" cy="2523662"/>
          </a:xfrm>
          <a:prstGeom prst="rect">
            <a:avLst/>
          </a:prstGeom>
        </p:spPr>
        <p:txBody>
          <a:bodyPr vert="horz" lIns="91440" tIns="45720" rIns="91440" bIns="45720" rtlCol="0">
            <a:normAutofit/>
          </a:bodyPr>
          <a:lstStyle/>
          <a:p>
            <a:pPr defTabSz="914400">
              <a:lnSpc>
                <a:spcPct val="90000"/>
              </a:lnSpc>
              <a:spcBef>
                <a:spcPts val="1000"/>
              </a:spcBef>
              <a:spcAft>
                <a:spcPts val="720"/>
              </a:spcAft>
            </a:pPr>
            <a:r>
              <a:rPr lang="en-US" sz="2400" dirty="0">
                <a:solidFill>
                  <a:schemeClr val="bg1"/>
                </a:solidFill>
                <a:latin typeface="Roboto" panose="02000000000000000000" pitchFamily="2" charset="0"/>
                <a:ea typeface="Roboto" panose="02000000000000000000" pitchFamily="2" charset="0"/>
              </a:rPr>
              <a:t>Tangible Business Insights</a:t>
            </a:r>
            <a:br>
              <a:rPr lang="en-US" sz="2400" dirty="0">
                <a:solidFill>
                  <a:schemeClr val="bg1"/>
                </a:solidFill>
                <a:latin typeface="Roboto" panose="02000000000000000000" pitchFamily="2" charset="0"/>
                <a:ea typeface="Roboto" panose="02000000000000000000" pitchFamily="2" charset="0"/>
              </a:rPr>
            </a:br>
            <a:br>
              <a:rPr lang="en-US" b="1" dirty="0">
                <a:solidFill>
                  <a:schemeClr val="bg1"/>
                </a:solidFill>
                <a:latin typeface="Dank Mono" pitchFamily="2" charset="77"/>
                <a:ea typeface="Roboto" panose="02000000000000000000" pitchFamily="2" charset="0"/>
              </a:rPr>
            </a:br>
            <a:r>
              <a:rPr lang="en-US" sz="2000" dirty="0">
                <a:solidFill>
                  <a:schemeClr val="bg1"/>
                </a:solidFill>
                <a:latin typeface="Roboto" panose="02000000000000000000" pitchFamily="2" charset="0"/>
                <a:ea typeface="Roboto" panose="02000000000000000000" pitchFamily="2" charset="0"/>
              </a:rPr>
              <a:t>Campaign Effectiveness</a:t>
            </a:r>
            <a:br>
              <a:rPr lang="en-US" i="1" dirty="0">
                <a:solidFill>
                  <a:schemeClr val="bg1"/>
                </a:solidFill>
                <a:latin typeface="Dank Mono" pitchFamily="2" charset="77"/>
                <a:ea typeface="Roboto" panose="02000000000000000000" pitchFamily="2" charset="0"/>
              </a:rPr>
            </a:br>
            <a:r>
              <a:rPr lang="en-US" sz="1600" i="1" dirty="0">
                <a:solidFill>
                  <a:schemeClr val="bg1"/>
                </a:solidFill>
                <a:latin typeface="Dank Mono" pitchFamily="2" charset="77"/>
                <a:ea typeface="Roboto" panose="02000000000000000000" pitchFamily="2" charset="0"/>
              </a:rPr>
              <a:t>Predictive analytics provide actionable </a:t>
            </a:r>
            <a:br>
              <a:rPr lang="en-US" sz="1600" i="1" dirty="0">
                <a:solidFill>
                  <a:schemeClr val="bg1"/>
                </a:solidFill>
                <a:latin typeface="Dank Mono" pitchFamily="2" charset="77"/>
                <a:ea typeface="Roboto" panose="02000000000000000000" pitchFamily="2" charset="0"/>
              </a:rPr>
            </a:br>
            <a:r>
              <a:rPr lang="en-US" sz="1600" i="1" dirty="0">
                <a:solidFill>
                  <a:schemeClr val="bg1"/>
                </a:solidFill>
                <a:latin typeface="Dank Mono" pitchFamily="2" charset="77"/>
                <a:ea typeface="Roboto" panose="02000000000000000000" pitchFamily="2" charset="0"/>
              </a:rPr>
              <a:t>    insights for marketing strategies</a:t>
            </a:r>
            <a:br>
              <a:rPr lang="en-US" sz="1600" i="1" dirty="0">
                <a:solidFill>
                  <a:schemeClr val="bg1"/>
                </a:solidFill>
                <a:latin typeface="Dank Mono" pitchFamily="2" charset="77"/>
                <a:ea typeface="Roboto" panose="02000000000000000000" pitchFamily="2" charset="0"/>
              </a:rPr>
            </a:br>
            <a:br>
              <a:rPr lang="en-US" i="1" dirty="0">
                <a:solidFill>
                  <a:schemeClr val="bg1"/>
                </a:solidFill>
                <a:latin typeface="Dank Mono" pitchFamily="2" charset="77"/>
                <a:ea typeface="Roboto" panose="02000000000000000000" pitchFamily="2" charset="0"/>
              </a:rPr>
            </a:br>
            <a:r>
              <a:rPr lang="en-US" sz="2000" dirty="0">
                <a:solidFill>
                  <a:schemeClr val="bg1"/>
                </a:solidFill>
                <a:latin typeface="Roboto" panose="02000000000000000000" pitchFamily="2" charset="0"/>
                <a:ea typeface="Roboto" panose="02000000000000000000" pitchFamily="2" charset="0"/>
              </a:rPr>
              <a:t>Ad Selection and Targeting</a:t>
            </a:r>
            <a:br>
              <a:rPr lang="en-US" dirty="0">
                <a:solidFill>
                  <a:schemeClr val="bg1"/>
                </a:solidFill>
                <a:latin typeface="Dank Mono" pitchFamily="2" charset="77"/>
                <a:ea typeface="Roboto" panose="02000000000000000000" pitchFamily="2" charset="0"/>
              </a:rPr>
            </a:br>
            <a:r>
              <a:rPr lang="en-US" sz="1600" i="1" dirty="0">
                <a:solidFill>
                  <a:schemeClr val="bg1"/>
                </a:solidFill>
                <a:latin typeface="Dank Mono" pitchFamily="2" charset="77"/>
                <a:ea typeface="Roboto" panose="02000000000000000000" pitchFamily="2" charset="0"/>
              </a:rPr>
              <a:t>Dynamic audience segmentation and</a:t>
            </a:r>
            <a:br>
              <a:rPr lang="en-US" sz="1600" i="1" dirty="0">
                <a:solidFill>
                  <a:schemeClr val="bg1"/>
                </a:solidFill>
                <a:latin typeface="Dank Mono" pitchFamily="2" charset="77"/>
                <a:ea typeface="Roboto" panose="02000000000000000000" pitchFamily="2" charset="0"/>
              </a:rPr>
            </a:br>
            <a:r>
              <a:rPr lang="en-US" sz="1600" i="1" dirty="0">
                <a:solidFill>
                  <a:schemeClr val="bg1"/>
                </a:solidFill>
                <a:latin typeface="Dank Mono" pitchFamily="2" charset="77"/>
                <a:ea typeface="Roboto" panose="02000000000000000000" pitchFamily="2" charset="0"/>
              </a:rPr>
              <a:t>    personalized content delivery</a:t>
            </a:r>
          </a:p>
        </p:txBody>
      </p:sp>
      <p:sp>
        <p:nvSpPr>
          <p:cNvPr id="15" name="TextBox 14">
            <a:extLst>
              <a:ext uri="{FF2B5EF4-FFF2-40B4-BE49-F238E27FC236}">
                <a16:creationId xmlns:a16="http://schemas.microsoft.com/office/drawing/2014/main" id="{F29A3C1C-0471-93BD-7D47-0E57C8EF3014}"/>
              </a:ext>
            </a:extLst>
          </p:cNvPr>
          <p:cNvSpPr txBox="1"/>
          <p:nvPr/>
        </p:nvSpPr>
        <p:spPr>
          <a:xfrm>
            <a:off x="358485" y="5540707"/>
            <a:ext cx="6502148" cy="1008343"/>
          </a:xfrm>
          <a:prstGeom prst="rect">
            <a:avLst/>
          </a:prstGeom>
        </p:spPr>
        <p:txBody>
          <a:bodyPr vert="horz" lIns="91440" tIns="45720" rIns="91440" bIns="45720" rtlCol="0">
            <a:normAutofit/>
          </a:bodyPr>
          <a:lstStyle/>
          <a:p>
            <a:pPr defTabSz="914400">
              <a:lnSpc>
                <a:spcPct val="90000"/>
              </a:lnSpc>
              <a:spcBef>
                <a:spcPts val="1000"/>
              </a:spcBef>
              <a:spcAft>
                <a:spcPts val="720"/>
              </a:spcAft>
            </a:pPr>
            <a:r>
              <a:rPr lang="en-US" sz="2400" dirty="0">
                <a:solidFill>
                  <a:schemeClr val="bg1"/>
                </a:solidFill>
                <a:latin typeface="Roboto" panose="02000000000000000000" pitchFamily="2" charset="0"/>
                <a:ea typeface="Roboto" panose="02000000000000000000" pitchFamily="2" charset="0"/>
              </a:rPr>
              <a:t>User Retention and Stickiness</a:t>
            </a:r>
            <a:br>
              <a:rPr lang="en-US" i="1" dirty="0">
                <a:solidFill>
                  <a:schemeClr val="bg1"/>
                </a:solidFill>
                <a:latin typeface="Dank Mono" pitchFamily="2" charset="77"/>
                <a:ea typeface="Roboto" panose="02000000000000000000" pitchFamily="2" charset="0"/>
              </a:rPr>
            </a:br>
            <a:r>
              <a:rPr lang="en-US" i="1" dirty="0">
                <a:solidFill>
                  <a:schemeClr val="bg1"/>
                </a:solidFill>
                <a:latin typeface="Dank Mono" pitchFamily="2" charset="77"/>
                <a:ea typeface="Roboto" panose="02000000000000000000" pitchFamily="2" charset="0"/>
              </a:rPr>
              <a:t>Leveraging ML to understand user behaviors</a:t>
            </a:r>
          </a:p>
        </p:txBody>
      </p:sp>
      <p:grpSp>
        <p:nvGrpSpPr>
          <p:cNvPr id="18" name="Group 17">
            <a:extLst>
              <a:ext uri="{FF2B5EF4-FFF2-40B4-BE49-F238E27FC236}">
                <a16:creationId xmlns:a16="http://schemas.microsoft.com/office/drawing/2014/main" id="{2437E797-B63C-CDF5-C3CE-95B35A2384CD}"/>
              </a:ext>
            </a:extLst>
          </p:cNvPr>
          <p:cNvGrpSpPr/>
          <p:nvPr/>
        </p:nvGrpSpPr>
        <p:grpSpPr>
          <a:xfrm>
            <a:off x="6807132" y="6113915"/>
            <a:ext cx="2750268" cy="744075"/>
            <a:chOff x="6737684" y="6033810"/>
            <a:chExt cx="2750268" cy="744075"/>
          </a:xfrm>
        </p:grpSpPr>
        <p:sp>
          <p:nvSpPr>
            <p:cNvPr id="19" name="Rounded Rectangle 18">
              <a:extLst>
                <a:ext uri="{FF2B5EF4-FFF2-40B4-BE49-F238E27FC236}">
                  <a16:creationId xmlns:a16="http://schemas.microsoft.com/office/drawing/2014/main" id="{7690F0D6-60D8-0BC3-424A-427E36A040E2}"/>
                </a:ext>
              </a:extLst>
            </p:cNvPr>
            <p:cNvSpPr/>
            <p:nvPr/>
          </p:nvSpPr>
          <p:spPr>
            <a:xfrm>
              <a:off x="6737684" y="6046063"/>
              <a:ext cx="2300438" cy="698425"/>
            </a:xfrm>
            <a:prstGeom prst="roundRect">
              <a:avLst/>
            </a:prstGeom>
            <a:solidFill>
              <a:schemeClr val="tx1">
                <a:alpha val="40422"/>
              </a:schemeClr>
            </a:solidFill>
            <a:ln>
              <a:noFill/>
            </a:ln>
            <a:effectLst>
              <a:glow>
                <a:schemeClr val="accent1"/>
              </a:glow>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Title 1">
              <a:extLst>
                <a:ext uri="{FF2B5EF4-FFF2-40B4-BE49-F238E27FC236}">
                  <a16:creationId xmlns:a16="http://schemas.microsoft.com/office/drawing/2014/main" id="{D25E26B5-CE66-AF65-FE00-168FF83184E1}"/>
                </a:ext>
              </a:extLst>
            </p:cNvPr>
            <p:cNvSpPr txBox="1">
              <a:spLocks/>
            </p:cNvSpPr>
            <p:nvPr/>
          </p:nvSpPr>
          <p:spPr>
            <a:xfrm>
              <a:off x="7533925" y="6088973"/>
              <a:ext cx="1684519"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600" dirty="0">
                  <a:solidFill>
                    <a:schemeClr val="bg1"/>
                  </a:solidFill>
                </a:rPr>
                <a:t>Justin Beall</a:t>
              </a:r>
            </a:p>
          </p:txBody>
        </p:sp>
        <p:sp>
          <p:nvSpPr>
            <p:cNvPr id="21" name="Title 1">
              <a:extLst>
                <a:ext uri="{FF2B5EF4-FFF2-40B4-BE49-F238E27FC236}">
                  <a16:creationId xmlns:a16="http://schemas.microsoft.com/office/drawing/2014/main" id="{1DC353A9-640E-3CE0-BA03-DD4AD182E919}"/>
                </a:ext>
              </a:extLst>
            </p:cNvPr>
            <p:cNvSpPr txBox="1">
              <a:spLocks/>
            </p:cNvSpPr>
            <p:nvPr/>
          </p:nvSpPr>
          <p:spPr>
            <a:xfrm>
              <a:off x="7748337" y="6395280"/>
              <a:ext cx="1739615"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200" i="1" dirty="0">
                  <a:solidFill>
                    <a:schemeClr val="bg1"/>
                  </a:solidFill>
                </a:rPr>
                <a:t>/justin-beall</a:t>
              </a:r>
            </a:p>
          </p:txBody>
        </p:sp>
        <p:pic>
          <p:nvPicPr>
            <p:cNvPr id="22" name="Picture 2" descr="Linkedin - Free social media icons">
              <a:extLst>
                <a:ext uri="{FF2B5EF4-FFF2-40B4-BE49-F238E27FC236}">
                  <a16:creationId xmlns:a16="http://schemas.microsoft.com/office/drawing/2014/main" id="{D80629BF-6FB4-DCCB-FEE4-26BAE2D380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2419" y="6445818"/>
              <a:ext cx="144159" cy="14415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descr="A neon light with a brain and gears&#10;&#10;Description automatically generated">
              <a:extLst>
                <a:ext uri="{FF2B5EF4-FFF2-40B4-BE49-F238E27FC236}">
                  <a16:creationId xmlns:a16="http://schemas.microsoft.com/office/drawing/2014/main" id="{6A1671E7-1FDB-C1C8-A2FE-33EAF6DE646D}"/>
                </a:ext>
              </a:extLst>
            </p:cNvPr>
            <p:cNvPicPr>
              <a:picLocks noChangeAspect="1"/>
            </p:cNvPicPr>
            <p:nvPr/>
          </p:nvPicPr>
          <p:blipFill>
            <a:blip r:embed="rId5"/>
            <a:stretch>
              <a:fillRect/>
            </a:stretch>
          </p:blipFill>
          <p:spPr>
            <a:xfrm>
              <a:off x="6740454" y="6033810"/>
              <a:ext cx="849741" cy="655515"/>
            </a:xfrm>
            <a:prstGeom prst="rect">
              <a:avLst/>
            </a:prstGeom>
          </p:spPr>
        </p:pic>
        <p:pic>
          <p:nvPicPr>
            <p:cNvPr id="24" name="Picture 23" descr="A blue circle with black text&#10;&#10;Description automatically generated">
              <a:extLst>
                <a:ext uri="{FF2B5EF4-FFF2-40B4-BE49-F238E27FC236}">
                  <a16:creationId xmlns:a16="http://schemas.microsoft.com/office/drawing/2014/main" id="{A792BFDD-BFDA-B03C-E57B-16B722964F38}"/>
                </a:ext>
              </a:extLst>
            </p:cNvPr>
            <p:cNvPicPr>
              <a:picLocks noChangeAspect="1"/>
            </p:cNvPicPr>
            <p:nvPr/>
          </p:nvPicPr>
          <p:blipFill>
            <a:blip r:embed="rId6"/>
            <a:stretch>
              <a:fillRect/>
            </a:stretch>
          </p:blipFill>
          <p:spPr>
            <a:xfrm>
              <a:off x="6971126" y="6513330"/>
              <a:ext cx="346107" cy="152168"/>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9B662BD-3D18-1D8E-FB6B-89A8770DF28C}"/>
              </a:ext>
            </a:extLst>
          </p:cNvPr>
          <p:cNvPicPr>
            <a:picLocks noChangeAspect="1"/>
          </p:cNvPicPr>
          <p:nvPr/>
        </p:nvPicPr>
        <p:blipFill>
          <a:blip r:embed="rId3"/>
          <a:srcRect t="31059" r="9091" b="4938"/>
          <a:stretch/>
        </p:blipFill>
        <p:spPr>
          <a:xfrm>
            <a:off x="2641851" y="10"/>
            <a:ext cx="6502149" cy="6857990"/>
          </a:xfrm>
          <a:prstGeom prst="rect">
            <a:avLst/>
          </a:prstGeom>
        </p:spPr>
      </p:pic>
      <p:sp>
        <p:nvSpPr>
          <p:cNvPr id="12" name="Rectangle 11">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2C08C26A-D0A9-1DEF-0F7F-7FD1A13B6D4F}"/>
              </a:ext>
            </a:extLst>
          </p:cNvPr>
          <p:cNvSpPr txBox="1">
            <a:spLocks/>
          </p:cNvSpPr>
          <p:nvPr/>
        </p:nvSpPr>
        <p:spPr>
          <a:xfrm>
            <a:off x="358485" y="990283"/>
            <a:ext cx="6502148" cy="1185758"/>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3600" b="1" dirty="0">
                <a:solidFill>
                  <a:schemeClr val="bg1"/>
                </a:solidFill>
              </a:rPr>
              <a:t>Neural Networks</a:t>
            </a:r>
            <a:br>
              <a:rPr lang="en-US" sz="3600" b="1" dirty="0">
                <a:solidFill>
                  <a:schemeClr val="bg1"/>
                </a:solidFill>
              </a:rPr>
            </a:br>
            <a:r>
              <a:rPr lang="en-US" sz="3600" b="1" dirty="0">
                <a:solidFill>
                  <a:schemeClr val="bg1"/>
                </a:solidFill>
              </a:rPr>
              <a:t>Explained</a:t>
            </a:r>
          </a:p>
        </p:txBody>
      </p:sp>
      <p:sp>
        <p:nvSpPr>
          <p:cNvPr id="7" name="TextBox 6">
            <a:extLst>
              <a:ext uri="{FF2B5EF4-FFF2-40B4-BE49-F238E27FC236}">
                <a16:creationId xmlns:a16="http://schemas.microsoft.com/office/drawing/2014/main" id="{2A93B4EE-A785-2E14-6D72-F6249D6EB6C5}"/>
              </a:ext>
            </a:extLst>
          </p:cNvPr>
          <p:cNvSpPr txBox="1"/>
          <p:nvPr/>
        </p:nvSpPr>
        <p:spPr>
          <a:xfrm>
            <a:off x="358484" y="2482098"/>
            <a:ext cx="6502148" cy="1896316"/>
          </a:xfrm>
          <a:prstGeom prst="rect">
            <a:avLst/>
          </a:prstGeom>
        </p:spPr>
        <p:txBody>
          <a:bodyPr vert="horz" lIns="91440" tIns="45720" rIns="91440" bIns="45720" rtlCol="0">
            <a:normAutofit/>
          </a:bodyPr>
          <a:lstStyle/>
          <a:p>
            <a:pPr defTabSz="914400">
              <a:lnSpc>
                <a:spcPct val="90000"/>
              </a:lnSpc>
              <a:spcBef>
                <a:spcPts val="1000"/>
              </a:spcBef>
              <a:spcAft>
                <a:spcPts val="720"/>
              </a:spcAft>
            </a:pPr>
            <a:r>
              <a:rPr lang="en-US" sz="2400" dirty="0">
                <a:solidFill>
                  <a:schemeClr val="bg1"/>
                </a:solidFill>
                <a:latin typeface="Roboto" panose="02000000000000000000" pitchFamily="2" charset="0"/>
                <a:ea typeface="Roboto" panose="02000000000000000000" pitchFamily="2" charset="0"/>
              </a:rPr>
              <a:t>Neural Networks:</a:t>
            </a:r>
            <a:br>
              <a:rPr lang="en-US" sz="2400" dirty="0">
                <a:solidFill>
                  <a:schemeClr val="bg1"/>
                </a:solidFill>
                <a:latin typeface="Roboto" panose="02000000000000000000" pitchFamily="2" charset="0"/>
                <a:ea typeface="Roboto" panose="02000000000000000000" pitchFamily="2" charset="0"/>
              </a:rPr>
            </a:br>
            <a:r>
              <a:rPr lang="en-US" sz="2400" dirty="0">
                <a:solidFill>
                  <a:schemeClr val="bg1"/>
                </a:solidFill>
                <a:latin typeface="Roboto" panose="02000000000000000000" pitchFamily="2" charset="0"/>
                <a:ea typeface="Roboto" panose="02000000000000000000" pitchFamily="2" charset="0"/>
              </a:rPr>
              <a:t>The Pattern Specialists</a:t>
            </a:r>
            <a:endParaRPr lang="en-US" i="1" dirty="0">
              <a:solidFill>
                <a:schemeClr val="bg1"/>
              </a:solidFill>
              <a:latin typeface="Dank Mono" pitchFamily="2" charset="77"/>
              <a:ea typeface="Roboto" panose="02000000000000000000" pitchFamily="2" charset="0"/>
            </a:endParaRP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Pattern Recognition</a:t>
            </a:r>
            <a:br>
              <a:rPr lang="en-US" i="1" dirty="0">
                <a:solidFill>
                  <a:schemeClr val="bg1"/>
                </a:solidFill>
                <a:latin typeface="Dank Mono" pitchFamily="2" charset="77"/>
                <a:ea typeface="Roboto" panose="02000000000000000000" pitchFamily="2" charset="0"/>
              </a:rPr>
            </a:br>
            <a:r>
              <a:rPr lang="en-US" i="1" dirty="0">
                <a:solidFill>
                  <a:schemeClr val="bg1"/>
                </a:solidFill>
                <a:latin typeface="Dank Mono" pitchFamily="2" charset="77"/>
                <a:ea typeface="Roboto" panose="02000000000000000000" pitchFamily="2" charset="0"/>
              </a:rPr>
              <a:t>- Decision-Making Processes</a:t>
            </a:r>
            <a:br>
              <a:rPr lang="en-US" i="1" dirty="0">
                <a:solidFill>
                  <a:schemeClr val="bg1"/>
                </a:solidFill>
                <a:latin typeface="Dank Mono" pitchFamily="2" charset="77"/>
                <a:ea typeface="Roboto" panose="02000000000000000000" pitchFamily="2" charset="0"/>
              </a:rPr>
            </a:br>
            <a:r>
              <a:rPr lang="en-US" i="1" dirty="0">
                <a:solidFill>
                  <a:schemeClr val="bg1"/>
                </a:solidFill>
                <a:latin typeface="Dank Mono" pitchFamily="2" charset="77"/>
                <a:ea typeface="Roboto" panose="02000000000000000000" pitchFamily="2" charset="0"/>
              </a:rPr>
              <a:t>- Deep Learning</a:t>
            </a:r>
          </a:p>
          <a:p>
            <a:pPr defTabSz="914400">
              <a:lnSpc>
                <a:spcPct val="90000"/>
              </a:lnSpc>
              <a:spcBef>
                <a:spcPts val="1000"/>
              </a:spcBef>
              <a:spcAft>
                <a:spcPts val="720"/>
              </a:spcAft>
            </a:pPr>
            <a:endParaRPr lang="en-US" i="1" dirty="0">
              <a:solidFill>
                <a:schemeClr val="bg1"/>
              </a:solidFill>
              <a:latin typeface="Dank Mono" pitchFamily="2" charset="77"/>
              <a:ea typeface="Roboto" panose="02000000000000000000" pitchFamily="2" charset="0"/>
            </a:endParaRPr>
          </a:p>
        </p:txBody>
      </p:sp>
      <p:sp>
        <p:nvSpPr>
          <p:cNvPr id="8" name="TextBox 7">
            <a:extLst>
              <a:ext uri="{FF2B5EF4-FFF2-40B4-BE49-F238E27FC236}">
                <a16:creationId xmlns:a16="http://schemas.microsoft.com/office/drawing/2014/main" id="{C4AFA5CF-9352-9145-2C4B-F073A8257180}"/>
              </a:ext>
            </a:extLst>
          </p:cNvPr>
          <p:cNvSpPr txBox="1"/>
          <p:nvPr/>
        </p:nvSpPr>
        <p:spPr>
          <a:xfrm>
            <a:off x="358484" y="4684472"/>
            <a:ext cx="6502148" cy="1624888"/>
          </a:xfrm>
          <a:prstGeom prst="rect">
            <a:avLst/>
          </a:prstGeom>
        </p:spPr>
        <p:txBody>
          <a:bodyPr vert="horz" lIns="91440" tIns="45720" rIns="91440" bIns="45720" rtlCol="0">
            <a:normAutofit/>
          </a:bodyPr>
          <a:lstStyle/>
          <a:p>
            <a:pPr defTabSz="914400">
              <a:lnSpc>
                <a:spcPct val="90000"/>
              </a:lnSpc>
              <a:spcBef>
                <a:spcPts val="1000"/>
              </a:spcBef>
              <a:spcAft>
                <a:spcPts val="720"/>
              </a:spcAft>
            </a:pPr>
            <a:r>
              <a:rPr lang="en-US" sz="2400" dirty="0">
                <a:solidFill>
                  <a:schemeClr val="bg1"/>
                </a:solidFill>
                <a:latin typeface="Roboto" panose="02000000000000000000" pitchFamily="2" charset="0"/>
                <a:ea typeface="Roboto" panose="02000000000000000000" pitchFamily="2" charset="0"/>
              </a:rPr>
              <a:t>Examples</a:t>
            </a:r>
            <a:endParaRPr lang="en-US" i="1" dirty="0">
              <a:solidFill>
                <a:schemeClr val="bg1"/>
              </a:solidFill>
              <a:latin typeface="Dank Mono" pitchFamily="2" charset="77"/>
              <a:ea typeface="Roboto" panose="02000000000000000000" pitchFamily="2" charset="0"/>
            </a:endParaRP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Image Recognition</a:t>
            </a:r>
            <a:br>
              <a:rPr lang="en-US" i="1" dirty="0">
                <a:solidFill>
                  <a:schemeClr val="bg1"/>
                </a:solidFill>
                <a:latin typeface="Dank Mono" pitchFamily="2" charset="77"/>
                <a:ea typeface="Roboto" panose="02000000000000000000" pitchFamily="2" charset="0"/>
              </a:rPr>
            </a:br>
            <a:r>
              <a:rPr lang="en-US" i="1" dirty="0">
                <a:solidFill>
                  <a:schemeClr val="bg1"/>
                </a:solidFill>
                <a:latin typeface="Dank Mono" pitchFamily="2" charset="77"/>
                <a:ea typeface="Roboto" panose="02000000000000000000" pitchFamily="2" charset="0"/>
              </a:rPr>
              <a:t>- Voice Recognition</a:t>
            </a:r>
            <a:br>
              <a:rPr lang="en-US" i="1" dirty="0">
                <a:solidFill>
                  <a:schemeClr val="bg1"/>
                </a:solidFill>
                <a:latin typeface="Dank Mono" pitchFamily="2" charset="77"/>
                <a:ea typeface="Roboto" panose="02000000000000000000" pitchFamily="2" charset="0"/>
              </a:rPr>
            </a:br>
            <a:r>
              <a:rPr lang="en-US" i="1" dirty="0">
                <a:solidFill>
                  <a:schemeClr val="bg1"/>
                </a:solidFill>
                <a:latin typeface="Dank Mono" pitchFamily="2" charset="77"/>
                <a:ea typeface="Roboto" panose="02000000000000000000" pitchFamily="2" charset="0"/>
              </a:rPr>
              <a:t>- Fraud Detection</a:t>
            </a:r>
          </a:p>
          <a:p>
            <a:pPr defTabSz="914400">
              <a:lnSpc>
                <a:spcPct val="90000"/>
              </a:lnSpc>
              <a:spcBef>
                <a:spcPts val="1000"/>
              </a:spcBef>
              <a:spcAft>
                <a:spcPts val="720"/>
              </a:spcAft>
            </a:pPr>
            <a:endParaRPr lang="en-US" i="1" dirty="0">
              <a:solidFill>
                <a:schemeClr val="bg1"/>
              </a:solidFill>
              <a:latin typeface="Dank Mono" pitchFamily="2" charset="77"/>
              <a:ea typeface="Roboto" panose="02000000000000000000" pitchFamily="2" charset="0"/>
            </a:endParaRPr>
          </a:p>
        </p:txBody>
      </p:sp>
      <p:grpSp>
        <p:nvGrpSpPr>
          <p:cNvPr id="11" name="Group 10">
            <a:extLst>
              <a:ext uri="{FF2B5EF4-FFF2-40B4-BE49-F238E27FC236}">
                <a16:creationId xmlns:a16="http://schemas.microsoft.com/office/drawing/2014/main" id="{651DF5EB-887B-4D91-49CB-AD44EBBF04FA}"/>
              </a:ext>
            </a:extLst>
          </p:cNvPr>
          <p:cNvGrpSpPr/>
          <p:nvPr/>
        </p:nvGrpSpPr>
        <p:grpSpPr>
          <a:xfrm>
            <a:off x="6807132" y="6113915"/>
            <a:ext cx="2750268" cy="744075"/>
            <a:chOff x="6737684" y="6033810"/>
            <a:chExt cx="2750268" cy="744075"/>
          </a:xfrm>
        </p:grpSpPr>
        <p:sp>
          <p:nvSpPr>
            <p:cNvPr id="13" name="Rounded Rectangle 12">
              <a:extLst>
                <a:ext uri="{FF2B5EF4-FFF2-40B4-BE49-F238E27FC236}">
                  <a16:creationId xmlns:a16="http://schemas.microsoft.com/office/drawing/2014/main" id="{8F9F2B7A-7EE3-054C-DD1B-B7733BCE4FB7}"/>
                </a:ext>
              </a:extLst>
            </p:cNvPr>
            <p:cNvSpPr/>
            <p:nvPr/>
          </p:nvSpPr>
          <p:spPr>
            <a:xfrm>
              <a:off x="6737684" y="6046063"/>
              <a:ext cx="2300438" cy="698425"/>
            </a:xfrm>
            <a:prstGeom prst="roundRect">
              <a:avLst/>
            </a:prstGeom>
            <a:solidFill>
              <a:schemeClr val="tx1">
                <a:alpha val="40422"/>
              </a:schemeClr>
            </a:solidFill>
            <a:ln>
              <a:noFill/>
            </a:ln>
            <a:effectLst>
              <a:glow>
                <a:schemeClr val="accent1"/>
              </a:glow>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a:extLst>
                <a:ext uri="{FF2B5EF4-FFF2-40B4-BE49-F238E27FC236}">
                  <a16:creationId xmlns:a16="http://schemas.microsoft.com/office/drawing/2014/main" id="{E77F4C13-1506-4EE8-CB0B-1994FAEFA708}"/>
                </a:ext>
              </a:extLst>
            </p:cNvPr>
            <p:cNvSpPr txBox="1">
              <a:spLocks/>
            </p:cNvSpPr>
            <p:nvPr/>
          </p:nvSpPr>
          <p:spPr>
            <a:xfrm>
              <a:off x="7533925" y="6088973"/>
              <a:ext cx="1684519"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600" dirty="0">
                  <a:solidFill>
                    <a:schemeClr val="bg1"/>
                  </a:solidFill>
                </a:rPr>
                <a:t>Justin Beall</a:t>
              </a:r>
            </a:p>
          </p:txBody>
        </p:sp>
        <p:sp>
          <p:nvSpPr>
            <p:cNvPr id="17" name="Title 1">
              <a:extLst>
                <a:ext uri="{FF2B5EF4-FFF2-40B4-BE49-F238E27FC236}">
                  <a16:creationId xmlns:a16="http://schemas.microsoft.com/office/drawing/2014/main" id="{0E06027E-094C-6093-894E-7710D37F87A6}"/>
                </a:ext>
              </a:extLst>
            </p:cNvPr>
            <p:cNvSpPr txBox="1">
              <a:spLocks/>
            </p:cNvSpPr>
            <p:nvPr/>
          </p:nvSpPr>
          <p:spPr>
            <a:xfrm>
              <a:off x="7748337" y="6395280"/>
              <a:ext cx="1739615"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200" i="1" dirty="0">
                  <a:solidFill>
                    <a:schemeClr val="bg1"/>
                  </a:solidFill>
                </a:rPr>
                <a:t>/justin-beall</a:t>
              </a:r>
            </a:p>
          </p:txBody>
        </p:sp>
        <p:pic>
          <p:nvPicPr>
            <p:cNvPr id="18" name="Picture 2" descr="Linkedin - Free social media icons">
              <a:extLst>
                <a:ext uri="{FF2B5EF4-FFF2-40B4-BE49-F238E27FC236}">
                  <a16:creationId xmlns:a16="http://schemas.microsoft.com/office/drawing/2014/main" id="{032DE9B5-3D94-B0F4-0AA4-1EEF72974D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2419" y="6445818"/>
              <a:ext cx="144159" cy="14415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A neon light with a brain and gears&#10;&#10;Description automatically generated">
              <a:extLst>
                <a:ext uri="{FF2B5EF4-FFF2-40B4-BE49-F238E27FC236}">
                  <a16:creationId xmlns:a16="http://schemas.microsoft.com/office/drawing/2014/main" id="{ED5A43EA-DA1A-7412-79CF-78AE6F45BA67}"/>
                </a:ext>
              </a:extLst>
            </p:cNvPr>
            <p:cNvPicPr>
              <a:picLocks noChangeAspect="1"/>
            </p:cNvPicPr>
            <p:nvPr/>
          </p:nvPicPr>
          <p:blipFill>
            <a:blip r:embed="rId5"/>
            <a:stretch>
              <a:fillRect/>
            </a:stretch>
          </p:blipFill>
          <p:spPr>
            <a:xfrm>
              <a:off x="6740454" y="6033810"/>
              <a:ext cx="849741" cy="655515"/>
            </a:xfrm>
            <a:prstGeom prst="rect">
              <a:avLst/>
            </a:prstGeom>
          </p:spPr>
        </p:pic>
        <p:pic>
          <p:nvPicPr>
            <p:cNvPr id="20" name="Picture 19" descr="A blue circle with black text&#10;&#10;Description automatically generated">
              <a:extLst>
                <a:ext uri="{FF2B5EF4-FFF2-40B4-BE49-F238E27FC236}">
                  <a16:creationId xmlns:a16="http://schemas.microsoft.com/office/drawing/2014/main" id="{062A4CA6-909F-68E0-C495-C20F82F8E616}"/>
                </a:ext>
              </a:extLst>
            </p:cNvPr>
            <p:cNvPicPr>
              <a:picLocks noChangeAspect="1"/>
            </p:cNvPicPr>
            <p:nvPr/>
          </p:nvPicPr>
          <p:blipFill>
            <a:blip r:embed="rId6"/>
            <a:stretch>
              <a:fillRect/>
            </a:stretch>
          </p:blipFill>
          <p:spPr>
            <a:xfrm>
              <a:off x="6971126" y="6513330"/>
              <a:ext cx="346107" cy="152168"/>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omputer screen with many colorful dots&#10;&#10;Description automatically generated with medium confidence">
            <a:extLst>
              <a:ext uri="{FF2B5EF4-FFF2-40B4-BE49-F238E27FC236}">
                <a16:creationId xmlns:a16="http://schemas.microsoft.com/office/drawing/2014/main" id="{EAF25DB1-B6B4-31F8-D491-F3AA3BDB1E45}"/>
              </a:ext>
            </a:extLst>
          </p:cNvPr>
          <p:cNvPicPr>
            <a:picLocks noChangeAspect="1"/>
          </p:cNvPicPr>
          <p:nvPr/>
        </p:nvPicPr>
        <p:blipFill>
          <a:blip r:embed="rId3"/>
          <a:srcRect t="6960" r="9091" b="29037"/>
          <a:stretch/>
        </p:blipFill>
        <p:spPr>
          <a:xfrm>
            <a:off x="2641850" y="15560"/>
            <a:ext cx="6502149" cy="6857990"/>
          </a:xfrm>
          <a:prstGeom prst="rect">
            <a:avLst/>
          </a:prstGeom>
        </p:spPr>
      </p:pic>
      <p:sp>
        <p:nvSpPr>
          <p:cNvPr id="13" name="Rectangle 12">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D8F70DE6-8063-97BB-3974-B10AA9DB3C9C}"/>
              </a:ext>
            </a:extLst>
          </p:cNvPr>
          <p:cNvSpPr txBox="1">
            <a:spLocks/>
          </p:cNvSpPr>
          <p:nvPr/>
        </p:nvSpPr>
        <p:spPr>
          <a:xfrm>
            <a:off x="358485" y="990283"/>
            <a:ext cx="6502148" cy="749333"/>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3600" b="1" dirty="0">
                <a:solidFill>
                  <a:schemeClr val="bg1"/>
                </a:solidFill>
              </a:rPr>
              <a:t>Session Objectives</a:t>
            </a:r>
          </a:p>
        </p:txBody>
      </p:sp>
      <p:sp>
        <p:nvSpPr>
          <p:cNvPr id="8" name="TextBox 7">
            <a:extLst>
              <a:ext uri="{FF2B5EF4-FFF2-40B4-BE49-F238E27FC236}">
                <a16:creationId xmlns:a16="http://schemas.microsoft.com/office/drawing/2014/main" id="{69C04C1D-5B09-F637-DFB5-BCD59497AEEC}"/>
              </a:ext>
            </a:extLst>
          </p:cNvPr>
          <p:cNvSpPr txBox="1"/>
          <p:nvPr/>
        </p:nvSpPr>
        <p:spPr>
          <a:xfrm>
            <a:off x="358484" y="2875546"/>
            <a:ext cx="6502148" cy="3791471"/>
          </a:xfrm>
          <a:prstGeom prst="rect">
            <a:avLst/>
          </a:prstGeom>
        </p:spPr>
        <p:txBody>
          <a:bodyPr vert="horz" lIns="91440" tIns="45720" rIns="91440" bIns="45720" rtlCol="0">
            <a:normAutofit/>
          </a:bodyPr>
          <a:lstStyle/>
          <a:p>
            <a:pPr defTabSz="914400">
              <a:lnSpc>
                <a:spcPct val="90000"/>
              </a:lnSpc>
              <a:spcBef>
                <a:spcPts val="1000"/>
              </a:spcBef>
              <a:spcAft>
                <a:spcPts val="720"/>
              </a:spcAft>
            </a:pPr>
            <a:br>
              <a:rPr lang="en-US" sz="2400" dirty="0">
                <a:solidFill>
                  <a:schemeClr val="bg1"/>
                </a:solidFill>
                <a:latin typeface="Roboto" panose="02000000000000000000" pitchFamily="2" charset="0"/>
                <a:ea typeface="Roboto" panose="02000000000000000000" pitchFamily="2" charset="0"/>
              </a:rPr>
            </a:br>
            <a:r>
              <a:rPr lang="en-US" sz="2400" dirty="0">
                <a:solidFill>
                  <a:schemeClr val="bg1"/>
                </a:solidFill>
                <a:latin typeface="Roboto" panose="02000000000000000000" pitchFamily="2" charset="0"/>
                <a:ea typeface="Roboto" panose="02000000000000000000" pitchFamily="2" charset="0"/>
              </a:rPr>
              <a:t>What We'll Cover Today</a:t>
            </a:r>
          </a:p>
          <a:p>
            <a:pPr defTabSz="914400">
              <a:lnSpc>
                <a:spcPct val="90000"/>
              </a:lnSpc>
              <a:spcBef>
                <a:spcPts val="1000"/>
              </a:spcBef>
              <a:spcAft>
                <a:spcPts val="720"/>
              </a:spcAft>
            </a:pPr>
            <a:endParaRPr lang="en-US" sz="2000" dirty="0">
              <a:solidFill>
                <a:schemeClr val="bg1"/>
              </a:solidFill>
              <a:latin typeface="Roboto" panose="02000000000000000000" pitchFamily="2" charset="0"/>
              <a:ea typeface="Roboto" panose="02000000000000000000" pitchFamily="2" charset="0"/>
            </a:endParaRP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Integration of LLMs in agile processes</a:t>
            </a: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Enhancements AI offers to XP practices</a:t>
            </a: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Strategic frameworks: VISION, ADAPT, LEAP</a:t>
            </a:r>
          </a:p>
          <a:p>
            <a:pPr defTabSz="914400">
              <a:lnSpc>
                <a:spcPct val="90000"/>
              </a:lnSpc>
              <a:spcBef>
                <a:spcPts val="1000"/>
              </a:spcBef>
              <a:spcAft>
                <a:spcPts val="720"/>
              </a:spcAft>
            </a:pPr>
            <a:endParaRPr lang="en-US" sz="1700" dirty="0">
              <a:solidFill>
                <a:schemeClr val="bg1"/>
              </a:solidFill>
              <a:latin typeface="Roboto" panose="02000000000000000000" pitchFamily="2" charset="0"/>
              <a:ea typeface="Roboto" panose="02000000000000000000" pitchFamily="2" charset="0"/>
            </a:endParaRPr>
          </a:p>
        </p:txBody>
      </p:sp>
      <p:grpSp>
        <p:nvGrpSpPr>
          <p:cNvPr id="3" name="Group 2">
            <a:extLst>
              <a:ext uri="{FF2B5EF4-FFF2-40B4-BE49-F238E27FC236}">
                <a16:creationId xmlns:a16="http://schemas.microsoft.com/office/drawing/2014/main" id="{1E078ECC-775C-DD14-6B17-28B9C3AEEEE8}"/>
              </a:ext>
            </a:extLst>
          </p:cNvPr>
          <p:cNvGrpSpPr/>
          <p:nvPr/>
        </p:nvGrpSpPr>
        <p:grpSpPr>
          <a:xfrm>
            <a:off x="6807132" y="6113915"/>
            <a:ext cx="2750268" cy="744075"/>
            <a:chOff x="6737684" y="6033810"/>
            <a:chExt cx="2750268" cy="744075"/>
          </a:xfrm>
        </p:grpSpPr>
        <p:sp>
          <p:nvSpPr>
            <p:cNvPr id="4" name="Rounded Rectangle 3">
              <a:extLst>
                <a:ext uri="{FF2B5EF4-FFF2-40B4-BE49-F238E27FC236}">
                  <a16:creationId xmlns:a16="http://schemas.microsoft.com/office/drawing/2014/main" id="{DF11CBEA-6782-5E04-32D7-1710326B46C6}"/>
                </a:ext>
              </a:extLst>
            </p:cNvPr>
            <p:cNvSpPr/>
            <p:nvPr/>
          </p:nvSpPr>
          <p:spPr>
            <a:xfrm>
              <a:off x="6737684" y="6046063"/>
              <a:ext cx="2300438" cy="698425"/>
            </a:xfrm>
            <a:prstGeom prst="roundRect">
              <a:avLst/>
            </a:prstGeom>
            <a:solidFill>
              <a:schemeClr val="tx1">
                <a:alpha val="40422"/>
              </a:schemeClr>
            </a:solidFill>
            <a:ln>
              <a:noFill/>
            </a:ln>
            <a:effectLst>
              <a:glow>
                <a:schemeClr val="accent1"/>
              </a:glow>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0B5E0F60-1AA7-749E-E3A7-A05B8AACBFB5}"/>
                </a:ext>
              </a:extLst>
            </p:cNvPr>
            <p:cNvSpPr txBox="1">
              <a:spLocks/>
            </p:cNvSpPr>
            <p:nvPr/>
          </p:nvSpPr>
          <p:spPr>
            <a:xfrm>
              <a:off x="7533925" y="6088973"/>
              <a:ext cx="1684519"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600" dirty="0">
                  <a:solidFill>
                    <a:schemeClr val="bg1"/>
                  </a:solidFill>
                </a:rPr>
                <a:t>Justin Beall</a:t>
              </a:r>
            </a:p>
          </p:txBody>
        </p:sp>
        <p:sp>
          <p:nvSpPr>
            <p:cNvPr id="9" name="Title 1">
              <a:extLst>
                <a:ext uri="{FF2B5EF4-FFF2-40B4-BE49-F238E27FC236}">
                  <a16:creationId xmlns:a16="http://schemas.microsoft.com/office/drawing/2014/main" id="{1449871A-27E9-C84A-F5E1-9FA5CCA01BE9}"/>
                </a:ext>
              </a:extLst>
            </p:cNvPr>
            <p:cNvSpPr txBox="1">
              <a:spLocks/>
            </p:cNvSpPr>
            <p:nvPr/>
          </p:nvSpPr>
          <p:spPr>
            <a:xfrm>
              <a:off x="7748337" y="6395280"/>
              <a:ext cx="1739615"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200" i="1" dirty="0">
                  <a:solidFill>
                    <a:schemeClr val="bg1"/>
                  </a:solidFill>
                </a:rPr>
                <a:t>/justin-beall</a:t>
              </a:r>
            </a:p>
          </p:txBody>
        </p:sp>
        <p:pic>
          <p:nvPicPr>
            <p:cNvPr id="10" name="Picture 2" descr="Linkedin - Free social media icons">
              <a:extLst>
                <a:ext uri="{FF2B5EF4-FFF2-40B4-BE49-F238E27FC236}">
                  <a16:creationId xmlns:a16="http://schemas.microsoft.com/office/drawing/2014/main" id="{15500CE5-0316-C415-85A7-63E0168223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2419" y="6445818"/>
              <a:ext cx="144159" cy="14415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neon light with a brain and gears&#10;&#10;Description automatically generated">
              <a:extLst>
                <a:ext uri="{FF2B5EF4-FFF2-40B4-BE49-F238E27FC236}">
                  <a16:creationId xmlns:a16="http://schemas.microsoft.com/office/drawing/2014/main" id="{9B415599-DD0B-CBD0-0EC4-E854BB67707B}"/>
                </a:ext>
              </a:extLst>
            </p:cNvPr>
            <p:cNvPicPr>
              <a:picLocks noChangeAspect="1"/>
            </p:cNvPicPr>
            <p:nvPr/>
          </p:nvPicPr>
          <p:blipFill>
            <a:blip r:embed="rId5"/>
            <a:stretch>
              <a:fillRect/>
            </a:stretch>
          </p:blipFill>
          <p:spPr>
            <a:xfrm>
              <a:off x="6740454" y="6033810"/>
              <a:ext cx="849741" cy="655515"/>
            </a:xfrm>
            <a:prstGeom prst="rect">
              <a:avLst/>
            </a:prstGeom>
          </p:spPr>
        </p:pic>
        <p:pic>
          <p:nvPicPr>
            <p:cNvPr id="14" name="Picture 13" descr="A blue circle with black text&#10;&#10;Description automatically generated">
              <a:extLst>
                <a:ext uri="{FF2B5EF4-FFF2-40B4-BE49-F238E27FC236}">
                  <a16:creationId xmlns:a16="http://schemas.microsoft.com/office/drawing/2014/main" id="{744B6C03-5E37-BA96-CD30-6EFB18AD1180}"/>
                </a:ext>
              </a:extLst>
            </p:cNvPr>
            <p:cNvPicPr>
              <a:picLocks noChangeAspect="1"/>
            </p:cNvPicPr>
            <p:nvPr/>
          </p:nvPicPr>
          <p:blipFill>
            <a:blip r:embed="rId6"/>
            <a:stretch>
              <a:fillRect/>
            </a:stretch>
          </p:blipFill>
          <p:spPr>
            <a:xfrm>
              <a:off x="6971126" y="6513330"/>
              <a:ext cx="346107" cy="152168"/>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C8D36EC-A9F9-F693-C3AB-DBEEE4B76FE2}"/>
              </a:ext>
            </a:extLst>
          </p:cNvPr>
          <p:cNvPicPr>
            <a:picLocks noChangeAspect="1"/>
          </p:cNvPicPr>
          <p:nvPr/>
        </p:nvPicPr>
        <p:blipFill>
          <a:blip r:embed="rId3"/>
          <a:srcRect t="20726" r="9091" b="15272"/>
          <a:stretch/>
        </p:blipFill>
        <p:spPr>
          <a:xfrm>
            <a:off x="2641851" y="10"/>
            <a:ext cx="6502149" cy="6857990"/>
          </a:xfrm>
          <a:prstGeom prst="rect">
            <a:avLst/>
          </a:prstGeom>
        </p:spPr>
      </p:pic>
      <p:sp>
        <p:nvSpPr>
          <p:cNvPr id="12" name="Rectangle 11">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43E9A2CB-086D-47EF-7BC7-8B05E9FCB607}"/>
              </a:ext>
            </a:extLst>
          </p:cNvPr>
          <p:cNvSpPr txBox="1">
            <a:spLocks/>
          </p:cNvSpPr>
          <p:nvPr/>
        </p:nvSpPr>
        <p:spPr>
          <a:xfrm>
            <a:off x="358485" y="990283"/>
            <a:ext cx="6502148" cy="749333"/>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3600" b="1" dirty="0">
                <a:solidFill>
                  <a:schemeClr val="bg1"/>
                </a:solidFill>
              </a:rPr>
              <a:t>Generative AI</a:t>
            </a:r>
          </a:p>
        </p:txBody>
      </p:sp>
      <p:sp>
        <p:nvSpPr>
          <p:cNvPr id="7" name="TextBox 6">
            <a:extLst>
              <a:ext uri="{FF2B5EF4-FFF2-40B4-BE49-F238E27FC236}">
                <a16:creationId xmlns:a16="http://schemas.microsoft.com/office/drawing/2014/main" id="{8D370EA0-D122-7ADD-78CB-C8CDF46CFFAE}"/>
              </a:ext>
            </a:extLst>
          </p:cNvPr>
          <p:cNvSpPr txBox="1"/>
          <p:nvPr/>
        </p:nvSpPr>
        <p:spPr>
          <a:xfrm>
            <a:off x="358484" y="2875547"/>
            <a:ext cx="6502148" cy="3768322"/>
          </a:xfrm>
          <a:prstGeom prst="rect">
            <a:avLst/>
          </a:prstGeom>
        </p:spPr>
        <p:txBody>
          <a:bodyPr vert="horz" lIns="91440" tIns="45720" rIns="91440" bIns="45720" rtlCol="0">
            <a:normAutofit/>
          </a:bodyPr>
          <a:lstStyle/>
          <a:p>
            <a:pPr defTabSz="914400">
              <a:lnSpc>
                <a:spcPct val="90000"/>
              </a:lnSpc>
              <a:spcBef>
                <a:spcPts val="1000"/>
              </a:spcBef>
              <a:spcAft>
                <a:spcPts val="720"/>
              </a:spcAft>
            </a:pPr>
            <a:r>
              <a:rPr lang="en-US" sz="2400" dirty="0">
                <a:solidFill>
                  <a:schemeClr val="bg1"/>
                </a:solidFill>
                <a:latin typeface="Roboto" panose="02000000000000000000" pitchFamily="2" charset="0"/>
                <a:ea typeface="Roboto" panose="02000000000000000000" pitchFamily="2" charset="0"/>
              </a:rPr>
              <a:t>The Expanding Universe </a:t>
            </a:r>
            <a:br>
              <a:rPr lang="en-US" sz="2400" dirty="0">
                <a:solidFill>
                  <a:schemeClr val="bg1"/>
                </a:solidFill>
                <a:latin typeface="Roboto" panose="02000000000000000000" pitchFamily="2" charset="0"/>
                <a:ea typeface="Roboto" panose="02000000000000000000" pitchFamily="2" charset="0"/>
              </a:rPr>
            </a:br>
            <a:r>
              <a:rPr lang="en-US" sz="2400" dirty="0">
                <a:solidFill>
                  <a:schemeClr val="bg1"/>
                </a:solidFill>
                <a:latin typeface="Roboto" panose="02000000000000000000" pitchFamily="2" charset="0"/>
                <a:ea typeface="Roboto" panose="02000000000000000000" pitchFamily="2" charset="0"/>
              </a:rPr>
              <a:t>of Generative AI</a:t>
            </a:r>
          </a:p>
          <a:p>
            <a:pPr defTabSz="914400">
              <a:lnSpc>
                <a:spcPct val="90000"/>
              </a:lnSpc>
              <a:spcBef>
                <a:spcPts val="1000"/>
              </a:spcBef>
              <a:spcAft>
                <a:spcPts val="720"/>
              </a:spcAft>
            </a:pPr>
            <a:endParaRPr lang="en-US" sz="2000" dirty="0">
              <a:solidFill>
                <a:schemeClr val="bg1"/>
              </a:solidFill>
              <a:latin typeface="Roboto" panose="02000000000000000000" pitchFamily="2" charset="0"/>
              <a:ea typeface="Roboto" panose="02000000000000000000" pitchFamily="2" charset="0"/>
            </a:endParaRP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Text Generation</a:t>
            </a: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Image Creation</a:t>
            </a: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- 30-Second Videos</a:t>
            </a: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Whole Songs &amp; Voice Cloning</a:t>
            </a: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Synthetic Data Generation</a:t>
            </a:r>
          </a:p>
        </p:txBody>
      </p:sp>
      <p:grpSp>
        <p:nvGrpSpPr>
          <p:cNvPr id="9" name="Group 8">
            <a:extLst>
              <a:ext uri="{FF2B5EF4-FFF2-40B4-BE49-F238E27FC236}">
                <a16:creationId xmlns:a16="http://schemas.microsoft.com/office/drawing/2014/main" id="{6C4449C9-2C66-0BAE-4A8C-2FC86BADCA45}"/>
              </a:ext>
            </a:extLst>
          </p:cNvPr>
          <p:cNvGrpSpPr/>
          <p:nvPr/>
        </p:nvGrpSpPr>
        <p:grpSpPr>
          <a:xfrm>
            <a:off x="6807132" y="6113915"/>
            <a:ext cx="2750268" cy="744075"/>
            <a:chOff x="6737684" y="6033810"/>
            <a:chExt cx="2750268" cy="744075"/>
          </a:xfrm>
        </p:grpSpPr>
        <p:sp>
          <p:nvSpPr>
            <p:cNvPr id="11" name="Rounded Rectangle 10">
              <a:extLst>
                <a:ext uri="{FF2B5EF4-FFF2-40B4-BE49-F238E27FC236}">
                  <a16:creationId xmlns:a16="http://schemas.microsoft.com/office/drawing/2014/main" id="{4F5678DB-1815-50D0-D5C7-AA3AA20D3CEC}"/>
                </a:ext>
              </a:extLst>
            </p:cNvPr>
            <p:cNvSpPr/>
            <p:nvPr/>
          </p:nvSpPr>
          <p:spPr>
            <a:xfrm>
              <a:off x="6737684" y="6046063"/>
              <a:ext cx="2300438" cy="698425"/>
            </a:xfrm>
            <a:prstGeom prst="roundRect">
              <a:avLst/>
            </a:prstGeom>
            <a:solidFill>
              <a:schemeClr val="tx1">
                <a:alpha val="40422"/>
              </a:schemeClr>
            </a:solidFill>
            <a:ln>
              <a:noFill/>
            </a:ln>
            <a:effectLst>
              <a:glow>
                <a:schemeClr val="accent1"/>
              </a:glow>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5260EF59-E6B7-9934-76C1-EDC3EDA13B2F}"/>
                </a:ext>
              </a:extLst>
            </p:cNvPr>
            <p:cNvSpPr txBox="1">
              <a:spLocks/>
            </p:cNvSpPr>
            <p:nvPr/>
          </p:nvSpPr>
          <p:spPr>
            <a:xfrm>
              <a:off x="7533925" y="6088973"/>
              <a:ext cx="1684519"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600" dirty="0">
                  <a:solidFill>
                    <a:schemeClr val="bg1"/>
                  </a:solidFill>
                </a:rPr>
                <a:t>Justin Beall</a:t>
              </a:r>
            </a:p>
          </p:txBody>
        </p:sp>
        <p:sp>
          <p:nvSpPr>
            <p:cNvPr id="15" name="Title 1">
              <a:extLst>
                <a:ext uri="{FF2B5EF4-FFF2-40B4-BE49-F238E27FC236}">
                  <a16:creationId xmlns:a16="http://schemas.microsoft.com/office/drawing/2014/main" id="{DB0BE9EF-B427-6D7C-E5E5-9AB062B78B81}"/>
                </a:ext>
              </a:extLst>
            </p:cNvPr>
            <p:cNvSpPr txBox="1">
              <a:spLocks/>
            </p:cNvSpPr>
            <p:nvPr/>
          </p:nvSpPr>
          <p:spPr>
            <a:xfrm>
              <a:off x="7748337" y="6395280"/>
              <a:ext cx="1739615"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200" i="1" dirty="0">
                  <a:solidFill>
                    <a:schemeClr val="bg1"/>
                  </a:solidFill>
                </a:rPr>
                <a:t>/justin-beall</a:t>
              </a:r>
            </a:p>
          </p:txBody>
        </p:sp>
        <p:pic>
          <p:nvPicPr>
            <p:cNvPr id="17" name="Picture 2" descr="Linkedin - Free social media icons">
              <a:extLst>
                <a:ext uri="{FF2B5EF4-FFF2-40B4-BE49-F238E27FC236}">
                  <a16:creationId xmlns:a16="http://schemas.microsoft.com/office/drawing/2014/main" id="{84108167-218A-9D8E-C150-A6590407EC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2419" y="6445818"/>
              <a:ext cx="144159" cy="14415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descr="A neon light with a brain and gears&#10;&#10;Description automatically generated">
              <a:extLst>
                <a:ext uri="{FF2B5EF4-FFF2-40B4-BE49-F238E27FC236}">
                  <a16:creationId xmlns:a16="http://schemas.microsoft.com/office/drawing/2014/main" id="{EC9F1D49-3618-02F4-D9F1-A43047786C59}"/>
                </a:ext>
              </a:extLst>
            </p:cNvPr>
            <p:cNvPicPr>
              <a:picLocks noChangeAspect="1"/>
            </p:cNvPicPr>
            <p:nvPr/>
          </p:nvPicPr>
          <p:blipFill>
            <a:blip r:embed="rId5"/>
            <a:stretch>
              <a:fillRect/>
            </a:stretch>
          </p:blipFill>
          <p:spPr>
            <a:xfrm>
              <a:off x="6740454" y="6033810"/>
              <a:ext cx="849741" cy="655515"/>
            </a:xfrm>
            <a:prstGeom prst="rect">
              <a:avLst/>
            </a:prstGeom>
          </p:spPr>
        </p:pic>
        <p:pic>
          <p:nvPicPr>
            <p:cNvPr id="19" name="Picture 18" descr="A blue circle with black text&#10;&#10;Description automatically generated">
              <a:extLst>
                <a:ext uri="{FF2B5EF4-FFF2-40B4-BE49-F238E27FC236}">
                  <a16:creationId xmlns:a16="http://schemas.microsoft.com/office/drawing/2014/main" id="{35A45E2A-8D24-2FF5-8CE0-61B28F42DD44}"/>
                </a:ext>
              </a:extLst>
            </p:cNvPr>
            <p:cNvPicPr>
              <a:picLocks noChangeAspect="1"/>
            </p:cNvPicPr>
            <p:nvPr/>
          </p:nvPicPr>
          <p:blipFill>
            <a:blip r:embed="rId6"/>
            <a:stretch>
              <a:fillRect/>
            </a:stretch>
          </p:blipFill>
          <p:spPr>
            <a:xfrm>
              <a:off x="6971126" y="6513330"/>
              <a:ext cx="346107" cy="152168"/>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ity map on water&#10;&#10;Description automatically generated with medium confidence">
            <a:extLst>
              <a:ext uri="{FF2B5EF4-FFF2-40B4-BE49-F238E27FC236}">
                <a16:creationId xmlns:a16="http://schemas.microsoft.com/office/drawing/2014/main" id="{0883D27F-39C6-0435-2AE8-D5F91FB53461}"/>
              </a:ext>
            </a:extLst>
          </p:cNvPr>
          <p:cNvPicPr>
            <a:picLocks noChangeAspect="1"/>
          </p:cNvPicPr>
          <p:nvPr/>
        </p:nvPicPr>
        <p:blipFill>
          <a:blip r:embed="rId3"/>
          <a:srcRect t="12248" r="9091" b="23749"/>
          <a:stretch/>
        </p:blipFill>
        <p:spPr>
          <a:xfrm>
            <a:off x="2641851" y="10"/>
            <a:ext cx="6502149" cy="6857990"/>
          </a:xfrm>
          <a:prstGeom prst="rect">
            <a:avLst/>
          </a:prstGeom>
        </p:spPr>
      </p:pic>
      <p:sp>
        <p:nvSpPr>
          <p:cNvPr id="12" name="Rectangle 11">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5145923" y="5912666"/>
            <a:ext cx="2579180" cy="3207258"/>
          </a:xfrm>
        </p:spPr>
        <p:txBody>
          <a:bodyPr anchor="t">
            <a:normAutofit/>
          </a:bodyPr>
          <a:lstStyle/>
          <a:p>
            <a:pPr marL="0" indent="0">
              <a:buNone/>
            </a:pPr>
            <a:endParaRPr lang="en-US" sz="1500" dirty="0">
              <a:solidFill>
                <a:schemeClr val="bg1"/>
              </a:solidFill>
            </a:endParaRPr>
          </a:p>
          <a:p>
            <a:pPr marL="0" indent="0">
              <a:spcAft>
                <a:spcPts val="720"/>
              </a:spcAft>
              <a:buNone/>
            </a:pPr>
            <a:endParaRPr lang="en-US" sz="1500" dirty="0">
              <a:solidFill>
                <a:schemeClr val="bg1"/>
              </a:solidFill>
            </a:endParaRPr>
          </a:p>
        </p:txBody>
      </p:sp>
      <p:sp>
        <p:nvSpPr>
          <p:cNvPr id="6" name="Title 1">
            <a:extLst>
              <a:ext uri="{FF2B5EF4-FFF2-40B4-BE49-F238E27FC236}">
                <a16:creationId xmlns:a16="http://schemas.microsoft.com/office/drawing/2014/main" id="{529BDB9B-8229-D6F7-347C-8A21DC3E77E2}"/>
              </a:ext>
            </a:extLst>
          </p:cNvPr>
          <p:cNvSpPr txBox="1">
            <a:spLocks/>
          </p:cNvSpPr>
          <p:nvPr/>
        </p:nvSpPr>
        <p:spPr>
          <a:xfrm>
            <a:off x="358485" y="990283"/>
            <a:ext cx="6502148" cy="1324654"/>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3600" b="1" dirty="0">
                <a:solidFill>
                  <a:schemeClr val="bg1"/>
                </a:solidFill>
              </a:rPr>
              <a:t>Personal Reflection</a:t>
            </a:r>
            <a:br>
              <a:rPr lang="en-US" sz="3600" b="1" dirty="0">
                <a:solidFill>
                  <a:schemeClr val="bg1"/>
                </a:solidFill>
              </a:rPr>
            </a:br>
            <a:r>
              <a:rPr lang="en-US" sz="3600" b="1" dirty="0">
                <a:solidFill>
                  <a:schemeClr val="bg1"/>
                </a:solidFill>
              </a:rPr>
              <a:t>and Insights</a:t>
            </a:r>
          </a:p>
        </p:txBody>
      </p:sp>
      <p:sp>
        <p:nvSpPr>
          <p:cNvPr id="7" name="TextBox 6">
            <a:extLst>
              <a:ext uri="{FF2B5EF4-FFF2-40B4-BE49-F238E27FC236}">
                <a16:creationId xmlns:a16="http://schemas.microsoft.com/office/drawing/2014/main" id="{E867DAFA-0174-DA23-44AF-E6623CE2251F}"/>
              </a:ext>
            </a:extLst>
          </p:cNvPr>
          <p:cNvSpPr txBox="1"/>
          <p:nvPr/>
        </p:nvSpPr>
        <p:spPr>
          <a:xfrm>
            <a:off x="358484" y="2875547"/>
            <a:ext cx="6502148" cy="3768322"/>
          </a:xfrm>
          <a:prstGeom prst="rect">
            <a:avLst/>
          </a:prstGeom>
        </p:spPr>
        <p:txBody>
          <a:bodyPr vert="horz" lIns="91440" tIns="45720" rIns="91440" bIns="45720" rtlCol="0">
            <a:normAutofit/>
          </a:bodyPr>
          <a:lstStyle/>
          <a:p>
            <a:pPr defTabSz="914400">
              <a:lnSpc>
                <a:spcPct val="90000"/>
              </a:lnSpc>
              <a:spcBef>
                <a:spcPts val="1000"/>
              </a:spcBef>
              <a:spcAft>
                <a:spcPts val="720"/>
              </a:spcAft>
            </a:pPr>
            <a:br>
              <a:rPr lang="en-US" sz="2400" dirty="0">
                <a:solidFill>
                  <a:schemeClr val="bg1"/>
                </a:solidFill>
                <a:latin typeface="Roboto" panose="02000000000000000000" pitchFamily="2" charset="0"/>
                <a:ea typeface="Roboto" panose="02000000000000000000" pitchFamily="2" charset="0"/>
              </a:rPr>
            </a:br>
            <a:r>
              <a:rPr lang="en-US" sz="2400" dirty="0">
                <a:solidFill>
                  <a:schemeClr val="bg1"/>
                </a:solidFill>
                <a:latin typeface="Roboto" panose="02000000000000000000" pitchFamily="2" charset="0"/>
                <a:ea typeface="Roboto" panose="02000000000000000000" pitchFamily="2" charset="0"/>
              </a:rPr>
              <a:t>Navigating the AI Landscape</a:t>
            </a:r>
          </a:p>
          <a:p>
            <a:pPr defTabSz="914400">
              <a:lnSpc>
                <a:spcPct val="90000"/>
              </a:lnSpc>
              <a:spcBef>
                <a:spcPts val="1000"/>
              </a:spcBef>
              <a:spcAft>
                <a:spcPts val="720"/>
              </a:spcAft>
            </a:pPr>
            <a:endParaRPr lang="en-US" sz="2000" dirty="0">
              <a:solidFill>
                <a:schemeClr val="bg1"/>
              </a:solidFill>
              <a:latin typeface="Roboto" panose="02000000000000000000" pitchFamily="2" charset="0"/>
              <a:ea typeface="Roboto" panose="02000000000000000000" pitchFamily="2" charset="0"/>
            </a:endParaRP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What Services or Tools Meet Your Needs?</a:t>
            </a: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Custom Solutions: Worth the Effort?</a:t>
            </a: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Time Investment: Prompts vs. Set-Ups</a:t>
            </a:r>
          </a:p>
        </p:txBody>
      </p:sp>
      <p:grpSp>
        <p:nvGrpSpPr>
          <p:cNvPr id="9" name="Group 8">
            <a:extLst>
              <a:ext uri="{FF2B5EF4-FFF2-40B4-BE49-F238E27FC236}">
                <a16:creationId xmlns:a16="http://schemas.microsoft.com/office/drawing/2014/main" id="{35FC438B-5AFB-00F1-F553-0E2793B49A71}"/>
              </a:ext>
            </a:extLst>
          </p:cNvPr>
          <p:cNvGrpSpPr/>
          <p:nvPr/>
        </p:nvGrpSpPr>
        <p:grpSpPr>
          <a:xfrm>
            <a:off x="6807132" y="6113915"/>
            <a:ext cx="2750268" cy="744075"/>
            <a:chOff x="6737684" y="6033810"/>
            <a:chExt cx="2750268" cy="744075"/>
          </a:xfrm>
        </p:grpSpPr>
        <p:sp>
          <p:nvSpPr>
            <p:cNvPr id="11" name="Rounded Rectangle 10">
              <a:extLst>
                <a:ext uri="{FF2B5EF4-FFF2-40B4-BE49-F238E27FC236}">
                  <a16:creationId xmlns:a16="http://schemas.microsoft.com/office/drawing/2014/main" id="{F8F000D0-64C5-4084-6636-CBE3257A708A}"/>
                </a:ext>
              </a:extLst>
            </p:cNvPr>
            <p:cNvSpPr/>
            <p:nvPr/>
          </p:nvSpPr>
          <p:spPr>
            <a:xfrm>
              <a:off x="6737684" y="6046063"/>
              <a:ext cx="2300438" cy="698425"/>
            </a:xfrm>
            <a:prstGeom prst="roundRect">
              <a:avLst/>
            </a:prstGeom>
            <a:solidFill>
              <a:schemeClr val="tx1">
                <a:alpha val="40422"/>
              </a:schemeClr>
            </a:solidFill>
            <a:ln>
              <a:noFill/>
            </a:ln>
            <a:effectLst>
              <a:glow>
                <a:schemeClr val="accent1"/>
              </a:glow>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1DD3630E-25A2-3049-2DC1-DE401C49BFFC}"/>
                </a:ext>
              </a:extLst>
            </p:cNvPr>
            <p:cNvSpPr txBox="1">
              <a:spLocks/>
            </p:cNvSpPr>
            <p:nvPr/>
          </p:nvSpPr>
          <p:spPr>
            <a:xfrm>
              <a:off x="7533925" y="6088973"/>
              <a:ext cx="1684519"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600" dirty="0">
                  <a:solidFill>
                    <a:schemeClr val="bg1"/>
                  </a:solidFill>
                </a:rPr>
                <a:t>Justin Beall</a:t>
              </a:r>
            </a:p>
          </p:txBody>
        </p:sp>
        <p:sp>
          <p:nvSpPr>
            <p:cNvPr id="15" name="Title 1">
              <a:extLst>
                <a:ext uri="{FF2B5EF4-FFF2-40B4-BE49-F238E27FC236}">
                  <a16:creationId xmlns:a16="http://schemas.microsoft.com/office/drawing/2014/main" id="{8D18BB57-0AC0-E866-14F6-0937A01A8E2C}"/>
                </a:ext>
              </a:extLst>
            </p:cNvPr>
            <p:cNvSpPr txBox="1">
              <a:spLocks/>
            </p:cNvSpPr>
            <p:nvPr/>
          </p:nvSpPr>
          <p:spPr>
            <a:xfrm>
              <a:off x="7748337" y="6395280"/>
              <a:ext cx="1739615"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200" i="1" dirty="0">
                  <a:solidFill>
                    <a:schemeClr val="bg1"/>
                  </a:solidFill>
                </a:rPr>
                <a:t>/justin-beall</a:t>
              </a:r>
            </a:p>
          </p:txBody>
        </p:sp>
        <p:pic>
          <p:nvPicPr>
            <p:cNvPr id="17" name="Picture 2" descr="Linkedin - Free social media icons">
              <a:extLst>
                <a:ext uri="{FF2B5EF4-FFF2-40B4-BE49-F238E27FC236}">
                  <a16:creationId xmlns:a16="http://schemas.microsoft.com/office/drawing/2014/main" id="{0AF70E0B-CB43-498F-C029-B20004B7C4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2419" y="6445818"/>
              <a:ext cx="144159" cy="14415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descr="A neon light with a brain and gears&#10;&#10;Description automatically generated">
              <a:extLst>
                <a:ext uri="{FF2B5EF4-FFF2-40B4-BE49-F238E27FC236}">
                  <a16:creationId xmlns:a16="http://schemas.microsoft.com/office/drawing/2014/main" id="{72700500-FEEC-741F-9B4B-677A98FFAADB}"/>
                </a:ext>
              </a:extLst>
            </p:cNvPr>
            <p:cNvPicPr>
              <a:picLocks noChangeAspect="1"/>
            </p:cNvPicPr>
            <p:nvPr/>
          </p:nvPicPr>
          <p:blipFill>
            <a:blip r:embed="rId5"/>
            <a:stretch>
              <a:fillRect/>
            </a:stretch>
          </p:blipFill>
          <p:spPr>
            <a:xfrm>
              <a:off x="6740454" y="6033810"/>
              <a:ext cx="849741" cy="655515"/>
            </a:xfrm>
            <a:prstGeom prst="rect">
              <a:avLst/>
            </a:prstGeom>
          </p:spPr>
        </p:pic>
        <p:pic>
          <p:nvPicPr>
            <p:cNvPr id="19" name="Picture 18" descr="A blue circle with black text&#10;&#10;Description automatically generated">
              <a:extLst>
                <a:ext uri="{FF2B5EF4-FFF2-40B4-BE49-F238E27FC236}">
                  <a16:creationId xmlns:a16="http://schemas.microsoft.com/office/drawing/2014/main" id="{512A7B42-1BD7-FD65-F267-B8FD08549232}"/>
                </a:ext>
              </a:extLst>
            </p:cNvPr>
            <p:cNvPicPr>
              <a:picLocks noChangeAspect="1"/>
            </p:cNvPicPr>
            <p:nvPr/>
          </p:nvPicPr>
          <p:blipFill>
            <a:blip r:embed="rId6"/>
            <a:stretch>
              <a:fillRect/>
            </a:stretch>
          </p:blipFill>
          <p:spPr>
            <a:xfrm>
              <a:off x="6971126" y="6513330"/>
              <a:ext cx="346107" cy="152168"/>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172A0AC-3DCE-4672-BCAF-28FEF91F6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E6F1C77-EDC9-4C5F-8C1C-62DD46BDA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ilhouette of a person standing in front of a large wall with lines&#10;&#10;Description automatically generated">
            <a:extLst>
              <a:ext uri="{FF2B5EF4-FFF2-40B4-BE49-F238E27FC236}">
                <a16:creationId xmlns:a16="http://schemas.microsoft.com/office/drawing/2014/main" id="{B5861DA2-64A1-EA3F-1A19-128D6620F819}"/>
              </a:ext>
            </a:extLst>
          </p:cNvPr>
          <p:cNvPicPr>
            <a:picLocks noChangeAspect="1"/>
          </p:cNvPicPr>
          <p:nvPr/>
        </p:nvPicPr>
        <p:blipFill>
          <a:blip r:embed="rId3">
            <a:alphaModFix amt="40000"/>
            <a:extLst>
              <a:ext uri="{BEBA8EAE-BF5A-486C-A8C5-ECC9F3942E4B}">
                <a14:imgProps xmlns:a14="http://schemas.microsoft.com/office/drawing/2010/main">
                  <a14:imgLayer r:embed="rId4">
                    <a14:imgEffect>
                      <a14:brightnessContrast bright="-64000"/>
                    </a14:imgEffect>
                  </a14:imgLayer>
                </a14:imgProps>
              </a:ext>
            </a:extLst>
          </a:blip>
          <a:srcRect t="2107" r="2" b="16467"/>
          <a:stretch/>
        </p:blipFill>
        <p:spPr>
          <a:xfrm>
            <a:off x="20" y="10"/>
            <a:ext cx="6337717" cy="6857990"/>
          </a:xfrm>
          <a:prstGeom prst="rect">
            <a:avLst/>
          </a:prstGeom>
        </p:spPr>
      </p:pic>
      <p:pic>
        <p:nvPicPr>
          <p:cNvPr id="7" name="Picture 6" descr="A person with glasses smiling&#10;&#10;Description automatically generated">
            <a:extLst>
              <a:ext uri="{FF2B5EF4-FFF2-40B4-BE49-F238E27FC236}">
                <a16:creationId xmlns:a16="http://schemas.microsoft.com/office/drawing/2014/main" id="{C95AE248-FCE2-C479-F91D-9CD58EE782A3}"/>
              </a:ext>
            </a:extLst>
          </p:cNvPr>
          <p:cNvPicPr>
            <a:picLocks noChangeAspect="1"/>
          </p:cNvPicPr>
          <p:nvPr/>
        </p:nvPicPr>
        <p:blipFill>
          <a:blip r:embed="rId5"/>
          <a:srcRect l="15520" r="19270"/>
          <a:stretch/>
        </p:blipFill>
        <p:spPr>
          <a:xfrm>
            <a:off x="4669497"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9" name="Title 1">
            <a:extLst>
              <a:ext uri="{FF2B5EF4-FFF2-40B4-BE49-F238E27FC236}">
                <a16:creationId xmlns:a16="http://schemas.microsoft.com/office/drawing/2014/main" id="{982C19FB-DA0A-5EFF-BE3E-471959C8889F}"/>
              </a:ext>
            </a:extLst>
          </p:cNvPr>
          <p:cNvSpPr txBox="1">
            <a:spLocks/>
          </p:cNvSpPr>
          <p:nvPr/>
        </p:nvSpPr>
        <p:spPr>
          <a:xfrm>
            <a:off x="358485" y="990283"/>
            <a:ext cx="6502148" cy="749333"/>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3600" b="1" dirty="0">
                <a:solidFill>
                  <a:schemeClr val="bg1"/>
                </a:solidFill>
              </a:rPr>
              <a:t>About Me</a:t>
            </a:r>
          </a:p>
        </p:txBody>
      </p:sp>
      <p:sp>
        <p:nvSpPr>
          <p:cNvPr id="11" name="TextBox 10">
            <a:extLst>
              <a:ext uri="{FF2B5EF4-FFF2-40B4-BE49-F238E27FC236}">
                <a16:creationId xmlns:a16="http://schemas.microsoft.com/office/drawing/2014/main" id="{595321D9-9CC9-3866-BC64-32CAEA0B979B}"/>
              </a:ext>
            </a:extLst>
          </p:cNvPr>
          <p:cNvSpPr txBox="1"/>
          <p:nvPr/>
        </p:nvSpPr>
        <p:spPr>
          <a:xfrm>
            <a:off x="358484" y="2875547"/>
            <a:ext cx="6502148" cy="3617850"/>
          </a:xfrm>
          <a:prstGeom prst="rect">
            <a:avLst/>
          </a:prstGeom>
        </p:spPr>
        <p:txBody>
          <a:bodyPr vert="horz" lIns="91440" tIns="45720" rIns="91440" bIns="45720" rtlCol="0">
            <a:normAutofit/>
          </a:bodyPr>
          <a:lstStyle/>
          <a:p>
            <a:pPr defTabSz="914400">
              <a:lnSpc>
                <a:spcPct val="90000"/>
              </a:lnSpc>
              <a:spcBef>
                <a:spcPts val="1000"/>
              </a:spcBef>
              <a:spcAft>
                <a:spcPts val="720"/>
              </a:spcAft>
            </a:pPr>
            <a:r>
              <a:rPr lang="en-US" sz="2400" dirty="0">
                <a:solidFill>
                  <a:schemeClr val="bg1"/>
                </a:solidFill>
                <a:latin typeface="Roboto" panose="02000000000000000000" pitchFamily="2" charset="0"/>
                <a:ea typeface="Roboto" panose="02000000000000000000" pitchFamily="2" charset="0"/>
              </a:rPr>
              <a:t>Experience at the </a:t>
            </a:r>
            <a:br>
              <a:rPr lang="en-US" sz="2400" dirty="0">
                <a:solidFill>
                  <a:schemeClr val="bg1"/>
                </a:solidFill>
                <a:latin typeface="Roboto" panose="02000000000000000000" pitchFamily="2" charset="0"/>
                <a:ea typeface="Roboto" panose="02000000000000000000" pitchFamily="2" charset="0"/>
              </a:rPr>
            </a:br>
            <a:r>
              <a:rPr lang="en-US" sz="2400" dirty="0">
                <a:solidFill>
                  <a:schemeClr val="bg1"/>
                </a:solidFill>
                <a:latin typeface="Roboto" panose="02000000000000000000" pitchFamily="2" charset="0"/>
                <a:ea typeface="Roboto" panose="02000000000000000000" pitchFamily="2" charset="0"/>
              </a:rPr>
              <a:t>Intersection of AI and Agile</a:t>
            </a:r>
            <a:endParaRPr lang="en-US" sz="2000" dirty="0">
              <a:solidFill>
                <a:schemeClr val="bg1"/>
              </a:solidFill>
              <a:latin typeface="Roboto" panose="02000000000000000000" pitchFamily="2" charset="0"/>
              <a:ea typeface="Roboto" panose="02000000000000000000" pitchFamily="2" charset="0"/>
            </a:endParaRPr>
          </a:p>
          <a:p>
            <a:pPr defTabSz="914400">
              <a:lnSpc>
                <a:spcPct val="90000"/>
              </a:lnSpc>
              <a:spcBef>
                <a:spcPts val="1000"/>
              </a:spcBef>
              <a:spcAft>
                <a:spcPts val="720"/>
              </a:spcAft>
            </a:pPr>
            <a:endParaRPr lang="en-US" i="1" dirty="0">
              <a:solidFill>
                <a:schemeClr val="bg1"/>
              </a:solidFill>
              <a:latin typeface="Dank Mono" pitchFamily="2" charset="77"/>
              <a:ea typeface="Roboto" panose="02000000000000000000" pitchFamily="2" charset="0"/>
            </a:endParaRP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Staff Engineer at Artium, </a:t>
            </a:r>
            <a:br>
              <a:rPr lang="en-US" i="1" dirty="0">
                <a:solidFill>
                  <a:schemeClr val="bg1"/>
                </a:solidFill>
                <a:latin typeface="Dank Mono" pitchFamily="2" charset="77"/>
                <a:ea typeface="Roboto" panose="02000000000000000000" pitchFamily="2" charset="0"/>
              </a:rPr>
            </a:br>
            <a:r>
              <a:rPr lang="en-US" i="1" dirty="0">
                <a:solidFill>
                  <a:schemeClr val="bg1"/>
                </a:solidFill>
                <a:latin typeface="Dank Mono" pitchFamily="2" charset="77"/>
                <a:ea typeface="Roboto" panose="02000000000000000000" pitchFamily="2" charset="0"/>
              </a:rPr>
              <a:t>    founder of Dev3loper.ai</a:t>
            </a: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- 18+ years in software development</a:t>
            </a: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Passionate about AI and</a:t>
            </a:r>
            <a:br>
              <a:rPr lang="en-US" i="1" dirty="0">
                <a:solidFill>
                  <a:schemeClr val="bg1"/>
                </a:solidFill>
                <a:latin typeface="Dank Mono" pitchFamily="2" charset="77"/>
                <a:ea typeface="Roboto" panose="02000000000000000000" pitchFamily="2" charset="0"/>
              </a:rPr>
            </a:br>
            <a:r>
              <a:rPr lang="en-US" i="1" dirty="0">
                <a:solidFill>
                  <a:schemeClr val="bg1"/>
                </a:solidFill>
                <a:latin typeface="Dank Mono" pitchFamily="2" charset="77"/>
                <a:ea typeface="Roboto" panose="02000000000000000000" pitchFamily="2" charset="0"/>
              </a:rPr>
              <a:t>    agile methodologies (XP)</a:t>
            </a:r>
          </a:p>
          <a:p>
            <a:pPr defTabSz="914400">
              <a:lnSpc>
                <a:spcPct val="90000"/>
              </a:lnSpc>
              <a:spcBef>
                <a:spcPts val="1000"/>
              </a:spcBef>
              <a:spcAft>
                <a:spcPts val="720"/>
              </a:spcAft>
            </a:pPr>
            <a:endParaRPr lang="en-US" i="1" dirty="0">
              <a:solidFill>
                <a:schemeClr val="bg1"/>
              </a:solidFill>
              <a:latin typeface="Dank Mono" pitchFamily="2" charset="77"/>
              <a:ea typeface="Roboto" panose="02000000000000000000" pitchFamily="2" charset="0"/>
            </a:endParaRPr>
          </a:p>
          <a:p>
            <a:pPr defTabSz="914400">
              <a:lnSpc>
                <a:spcPct val="90000"/>
              </a:lnSpc>
              <a:spcBef>
                <a:spcPts val="1000"/>
              </a:spcBef>
              <a:spcAft>
                <a:spcPts val="720"/>
              </a:spcAft>
            </a:pPr>
            <a:endParaRPr lang="en-US" sz="1700" dirty="0">
              <a:solidFill>
                <a:schemeClr val="bg1"/>
              </a:solidFill>
              <a:latin typeface="Roboto" panose="02000000000000000000" pitchFamily="2" charset="0"/>
              <a:ea typeface="Roboto" panose="02000000000000000000" pitchFamily="2" charset="0"/>
            </a:endParaRPr>
          </a:p>
        </p:txBody>
      </p:sp>
      <p:grpSp>
        <p:nvGrpSpPr>
          <p:cNvPr id="3" name="Group 2">
            <a:extLst>
              <a:ext uri="{FF2B5EF4-FFF2-40B4-BE49-F238E27FC236}">
                <a16:creationId xmlns:a16="http://schemas.microsoft.com/office/drawing/2014/main" id="{4E6CA015-3F31-90CE-80B7-EEA2F7222B71}"/>
              </a:ext>
            </a:extLst>
          </p:cNvPr>
          <p:cNvGrpSpPr/>
          <p:nvPr/>
        </p:nvGrpSpPr>
        <p:grpSpPr>
          <a:xfrm>
            <a:off x="6807132" y="6113915"/>
            <a:ext cx="2750268" cy="744075"/>
            <a:chOff x="6737684" y="6033810"/>
            <a:chExt cx="2750268" cy="744075"/>
          </a:xfrm>
        </p:grpSpPr>
        <p:sp>
          <p:nvSpPr>
            <p:cNvPr id="4" name="Rounded Rectangle 3">
              <a:extLst>
                <a:ext uri="{FF2B5EF4-FFF2-40B4-BE49-F238E27FC236}">
                  <a16:creationId xmlns:a16="http://schemas.microsoft.com/office/drawing/2014/main" id="{B8D3D414-2746-C60A-50D5-23A826E4738E}"/>
                </a:ext>
              </a:extLst>
            </p:cNvPr>
            <p:cNvSpPr/>
            <p:nvPr/>
          </p:nvSpPr>
          <p:spPr>
            <a:xfrm>
              <a:off x="6737684" y="6046063"/>
              <a:ext cx="2300438" cy="698425"/>
            </a:xfrm>
            <a:prstGeom prst="roundRect">
              <a:avLst/>
            </a:prstGeom>
            <a:solidFill>
              <a:schemeClr val="tx1">
                <a:alpha val="40422"/>
              </a:schemeClr>
            </a:solidFill>
            <a:ln>
              <a:noFill/>
            </a:ln>
            <a:effectLst>
              <a:glow>
                <a:schemeClr val="accent1"/>
              </a:glow>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BC833429-46B6-2B7D-31C8-E83B7AE35218}"/>
                </a:ext>
              </a:extLst>
            </p:cNvPr>
            <p:cNvSpPr txBox="1">
              <a:spLocks/>
            </p:cNvSpPr>
            <p:nvPr/>
          </p:nvSpPr>
          <p:spPr>
            <a:xfrm>
              <a:off x="7533925" y="6088973"/>
              <a:ext cx="1684519"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600" dirty="0">
                  <a:solidFill>
                    <a:schemeClr val="bg1"/>
                  </a:solidFill>
                </a:rPr>
                <a:t>Justin Beall</a:t>
              </a:r>
            </a:p>
          </p:txBody>
        </p:sp>
        <p:sp>
          <p:nvSpPr>
            <p:cNvPr id="8" name="Title 1">
              <a:extLst>
                <a:ext uri="{FF2B5EF4-FFF2-40B4-BE49-F238E27FC236}">
                  <a16:creationId xmlns:a16="http://schemas.microsoft.com/office/drawing/2014/main" id="{B8714194-E8AE-B60B-ED1D-AD421A0FA2C3}"/>
                </a:ext>
              </a:extLst>
            </p:cNvPr>
            <p:cNvSpPr txBox="1">
              <a:spLocks/>
            </p:cNvSpPr>
            <p:nvPr/>
          </p:nvSpPr>
          <p:spPr>
            <a:xfrm>
              <a:off x="7748337" y="6395280"/>
              <a:ext cx="1739615"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200" i="1" dirty="0">
                  <a:solidFill>
                    <a:schemeClr val="bg1"/>
                  </a:solidFill>
                </a:rPr>
                <a:t>/justin-beall</a:t>
              </a:r>
            </a:p>
          </p:txBody>
        </p:sp>
        <p:pic>
          <p:nvPicPr>
            <p:cNvPr id="10" name="Picture 2" descr="Linkedin - Free social media icons">
              <a:extLst>
                <a:ext uri="{FF2B5EF4-FFF2-40B4-BE49-F238E27FC236}">
                  <a16:creationId xmlns:a16="http://schemas.microsoft.com/office/drawing/2014/main" id="{73672060-BECB-587C-60FC-09D6E49667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62419" y="6445818"/>
              <a:ext cx="144159" cy="14415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neon light with a brain and gears&#10;&#10;Description automatically generated">
              <a:extLst>
                <a:ext uri="{FF2B5EF4-FFF2-40B4-BE49-F238E27FC236}">
                  <a16:creationId xmlns:a16="http://schemas.microsoft.com/office/drawing/2014/main" id="{95CDB70A-F3AA-06C7-FE1E-40821AF6AAEC}"/>
                </a:ext>
              </a:extLst>
            </p:cNvPr>
            <p:cNvPicPr>
              <a:picLocks noChangeAspect="1"/>
            </p:cNvPicPr>
            <p:nvPr/>
          </p:nvPicPr>
          <p:blipFill>
            <a:blip r:embed="rId7"/>
            <a:stretch>
              <a:fillRect/>
            </a:stretch>
          </p:blipFill>
          <p:spPr>
            <a:xfrm>
              <a:off x="6740454" y="6033810"/>
              <a:ext cx="849741" cy="655515"/>
            </a:xfrm>
            <a:prstGeom prst="rect">
              <a:avLst/>
            </a:prstGeom>
          </p:spPr>
        </p:pic>
        <p:pic>
          <p:nvPicPr>
            <p:cNvPr id="13" name="Picture 12" descr="A blue circle with black text&#10;&#10;Description automatically generated">
              <a:extLst>
                <a:ext uri="{FF2B5EF4-FFF2-40B4-BE49-F238E27FC236}">
                  <a16:creationId xmlns:a16="http://schemas.microsoft.com/office/drawing/2014/main" id="{3FCDCAF4-A3ED-ACC6-BC0F-BC1B43C652E8}"/>
                </a:ext>
              </a:extLst>
            </p:cNvPr>
            <p:cNvPicPr>
              <a:picLocks noChangeAspect="1"/>
            </p:cNvPicPr>
            <p:nvPr/>
          </p:nvPicPr>
          <p:blipFill>
            <a:blip r:embed="rId8"/>
            <a:stretch>
              <a:fillRect/>
            </a:stretch>
          </p:blipFill>
          <p:spPr>
            <a:xfrm>
              <a:off x="6971126" y="6513330"/>
              <a:ext cx="346107" cy="152168"/>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standing on a shelf&#10;&#10;Description automatically generated">
            <a:extLst>
              <a:ext uri="{FF2B5EF4-FFF2-40B4-BE49-F238E27FC236}">
                <a16:creationId xmlns:a16="http://schemas.microsoft.com/office/drawing/2014/main" id="{829768F0-420B-4989-4B58-29A73061F23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6000"/>
                    </a14:imgEffect>
                  </a14:imgLayer>
                </a14:imgProps>
              </a:ext>
            </a:extLst>
          </a:blip>
          <a:srcRect t="11508" r="9091" b="16339"/>
          <a:stretch/>
        </p:blipFill>
        <p:spPr>
          <a:xfrm>
            <a:off x="2641851" y="10"/>
            <a:ext cx="6502149" cy="6857990"/>
          </a:xfrm>
          <a:prstGeom prst="rect">
            <a:avLst/>
          </a:prstGeom>
        </p:spPr>
      </p:pic>
      <p:sp>
        <p:nvSpPr>
          <p:cNvPr id="19" name="Rectangle 18">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D6BA6B4D-5EBF-3EE4-93EA-38F131F72A78}"/>
              </a:ext>
            </a:extLst>
          </p:cNvPr>
          <p:cNvSpPr txBox="1">
            <a:spLocks/>
          </p:cNvSpPr>
          <p:nvPr/>
        </p:nvSpPr>
        <p:spPr>
          <a:xfrm>
            <a:off x="358485" y="990283"/>
            <a:ext cx="6502148" cy="1185758"/>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3600" b="1" dirty="0">
                <a:solidFill>
                  <a:schemeClr val="bg1"/>
                </a:solidFill>
              </a:rPr>
              <a:t>Setting the Stage</a:t>
            </a:r>
          </a:p>
        </p:txBody>
      </p:sp>
      <p:sp>
        <p:nvSpPr>
          <p:cNvPr id="15" name="TextBox 14">
            <a:extLst>
              <a:ext uri="{FF2B5EF4-FFF2-40B4-BE49-F238E27FC236}">
                <a16:creationId xmlns:a16="http://schemas.microsoft.com/office/drawing/2014/main" id="{5D87DAB1-B4F9-DE7E-643B-E914AE08796C}"/>
              </a:ext>
            </a:extLst>
          </p:cNvPr>
          <p:cNvSpPr txBox="1"/>
          <p:nvPr/>
        </p:nvSpPr>
        <p:spPr>
          <a:xfrm>
            <a:off x="358484" y="2875547"/>
            <a:ext cx="6502148" cy="3617850"/>
          </a:xfrm>
          <a:prstGeom prst="rect">
            <a:avLst/>
          </a:prstGeom>
        </p:spPr>
        <p:txBody>
          <a:bodyPr vert="horz" lIns="91440" tIns="45720" rIns="91440" bIns="45720" rtlCol="0">
            <a:normAutofit/>
          </a:bodyPr>
          <a:lstStyle/>
          <a:p>
            <a:pPr defTabSz="914400">
              <a:lnSpc>
                <a:spcPct val="90000"/>
              </a:lnSpc>
              <a:spcBef>
                <a:spcPts val="1000"/>
              </a:spcBef>
              <a:spcAft>
                <a:spcPts val="720"/>
              </a:spcAft>
            </a:pPr>
            <a:r>
              <a:rPr lang="en-US" sz="2400" dirty="0">
                <a:solidFill>
                  <a:schemeClr val="bg1"/>
                </a:solidFill>
                <a:latin typeface="Roboto" panose="02000000000000000000" pitchFamily="2" charset="0"/>
                <a:ea typeface="Roboto" panose="02000000000000000000" pitchFamily="2" charset="0"/>
              </a:rPr>
              <a:t>Challenges in Modern</a:t>
            </a:r>
            <a:br>
              <a:rPr lang="en-US" sz="2400" dirty="0">
                <a:solidFill>
                  <a:schemeClr val="bg1"/>
                </a:solidFill>
                <a:latin typeface="Roboto" panose="02000000000000000000" pitchFamily="2" charset="0"/>
                <a:ea typeface="Roboto" panose="02000000000000000000" pitchFamily="2" charset="0"/>
              </a:rPr>
            </a:br>
            <a:r>
              <a:rPr lang="en-US" sz="2400" dirty="0">
                <a:solidFill>
                  <a:schemeClr val="bg1"/>
                </a:solidFill>
                <a:latin typeface="Roboto" panose="02000000000000000000" pitchFamily="2" charset="0"/>
                <a:ea typeface="Roboto" panose="02000000000000000000" pitchFamily="2" charset="0"/>
              </a:rPr>
              <a:t>Software Development</a:t>
            </a:r>
            <a:endParaRPr lang="en-US" sz="2000" dirty="0">
              <a:solidFill>
                <a:schemeClr val="bg1"/>
              </a:solidFill>
              <a:latin typeface="Roboto" panose="02000000000000000000" pitchFamily="2" charset="0"/>
              <a:ea typeface="Roboto" panose="02000000000000000000" pitchFamily="2" charset="0"/>
            </a:endParaRPr>
          </a:p>
          <a:p>
            <a:pPr defTabSz="914400">
              <a:lnSpc>
                <a:spcPct val="90000"/>
              </a:lnSpc>
              <a:spcBef>
                <a:spcPts val="1000"/>
              </a:spcBef>
              <a:spcAft>
                <a:spcPts val="720"/>
              </a:spcAft>
            </a:pPr>
            <a:endParaRPr lang="en-US" i="1" dirty="0">
              <a:solidFill>
                <a:schemeClr val="bg1"/>
              </a:solidFill>
              <a:latin typeface="Dank Mono" pitchFamily="2" charset="77"/>
              <a:ea typeface="Roboto" panose="02000000000000000000" pitchFamily="2" charset="0"/>
            </a:endParaRP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Slow development cycles</a:t>
            </a: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Misalignment with market demands</a:t>
            </a: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Staff/resource inefficiencies</a:t>
            </a:r>
          </a:p>
        </p:txBody>
      </p:sp>
      <p:grpSp>
        <p:nvGrpSpPr>
          <p:cNvPr id="3" name="Group 2">
            <a:extLst>
              <a:ext uri="{FF2B5EF4-FFF2-40B4-BE49-F238E27FC236}">
                <a16:creationId xmlns:a16="http://schemas.microsoft.com/office/drawing/2014/main" id="{FCD601F9-F3BE-2AFF-210D-25978C2AE62B}"/>
              </a:ext>
            </a:extLst>
          </p:cNvPr>
          <p:cNvGrpSpPr/>
          <p:nvPr/>
        </p:nvGrpSpPr>
        <p:grpSpPr>
          <a:xfrm>
            <a:off x="6807132" y="6113915"/>
            <a:ext cx="2750268" cy="744075"/>
            <a:chOff x="6737684" y="6033810"/>
            <a:chExt cx="2750268" cy="744075"/>
          </a:xfrm>
        </p:grpSpPr>
        <p:sp>
          <p:nvSpPr>
            <p:cNvPr id="4" name="Rounded Rectangle 3">
              <a:extLst>
                <a:ext uri="{FF2B5EF4-FFF2-40B4-BE49-F238E27FC236}">
                  <a16:creationId xmlns:a16="http://schemas.microsoft.com/office/drawing/2014/main" id="{594D8A29-A579-3119-1A4A-0A99C1C4EE4E}"/>
                </a:ext>
              </a:extLst>
            </p:cNvPr>
            <p:cNvSpPr/>
            <p:nvPr/>
          </p:nvSpPr>
          <p:spPr>
            <a:xfrm>
              <a:off x="6737684" y="6046063"/>
              <a:ext cx="2300438" cy="698425"/>
            </a:xfrm>
            <a:prstGeom prst="roundRect">
              <a:avLst/>
            </a:prstGeom>
            <a:solidFill>
              <a:schemeClr val="tx1">
                <a:alpha val="40422"/>
              </a:schemeClr>
            </a:solidFill>
            <a:ln>
              <a:noFill/>
            </a:ln>
            <a:effectLst>
              <a:glow>
                <a:schemeClr val="accent1"/>
              </a:glow>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37454B22-A0E0-C200-BAE9-86C46173A27B}"/>
                </a:ext>
              </a:extLst>
            </p:cNvPr>
            <p:cNvSpPr txBox="1">
              <a:spLocks/>
            </p:cNvSpPr>
            <p:nvPr/>
          </p:nvSpPr>
          <p:spPr>
            <a:xfrm>
              <a:off x="7533925" y="6088973"/>
              <a:ext cx="1684519"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600" dirty="0">
                  <a:solidFill>
                    <a:schemeClr val="bg1"/>
                  </a:solidFill>
                </a:rPr>
                <a:t>Justin Beall</a:t>
              </a:r>
            </a:p>
          </p:txBody>
        </p:sp>
        <p:sp>
          <p:nvSpPr>
            <p:cNvPr id="7" name="Title 1">
              <a:extLst>
                <a:ext uri="{FF2B5EF4-FFF2-40B4-BE49-F238E27FC236}">
                  <a16:creationId xmlns:a16="http://schemas.microsoft.com/office/drawing/2014/main" id="{89D473C9-773D-6637-EEA7-8992D85A6346}"/>
                </a:ext>
              </a:extLst>
            </p:cNvPr>
            <p:cNvSpPr txBox="1">
              <a:spLocks/>
            </p:cNvSpPr>
            <p:nvPr/>
          </p:nvSpPr>
          <p:spPr>
            <a:xfrm>
              <a:off x="7748337" y="6395280"/>
              <a:ext cx="1739615"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200" i="1" dirty="0">
                  <a:solidFill>
                    <a:schemeClr val="bg1"/>
                  </a:solidFill>
                </a:rPr>
                <a:t>/justin-beall</a:t>
              </a:r>
            </a:p>
          </p:txBody>
        </p:sp>
        <p:pic>
          <p:nvPicPr>
            <p:cNvPr id="8" name="Picture 2" descr="Linkedin - Free social media icons">
              <a:extLst>
                <a:ext uri="{FF2B5EF4-FFF2-40B4-BE49-F238E27FC236}">
                  <a16:creationId xmlns:a16="http://schemas.microsoft.com/office/drawing/2014/main" id="{A12A3FF0-0CF3-7B08-B8BC-3504B43EC6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62419" y="6445818"/>
              <a:ext cx="144159" cy="14415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neon light with a brain and gears&#10;&#10;Description automatically generated">
              <a:extLst>
                <a:ext uri="{FF2B5EF4-FFF2-40B4-BE49-F238E27FC236}">
                  <a16:creationId xmlns:a16="http://schemas.microsoft.com/office/drawing/2014/main" id="{60F061C1-9223-F7EC-0E35-20297A4E79C6}"/>
                </a:ext>
              </a:extLst>
            </p:cNvPr>
            <p:cNvPicPr>
              <a:picLocks noChangeAspect="1"/>
            </p:cNvPicPr>
            <p:nvPr/>
          </p:nvPicPr>
          <p:blipFill>
            <a:blip r:embed="rId6"/>
            <a:stretch>
              <a:fillRect/>
            </a:stretch>
          </p:blipFill>
          <p:spPr>
            <a:xfrm>
              <a:off x="6740454" y="6033810"/>
              <a:ext cx="849741" cy="655515"/>
            </a:xfrm>
            <a:prstGeom prst="rect">
              <a:avLst/>
            </a:prstGeom>
          </p:spPr>
        </p:pic>
        <p:pic>
          <p:nvPicPr>
            <p:cNvPr id="10" name="Picture 9" descr="A blue circle with black text&#10;&#10;Description automatically generated">
              <a:extLst>
                <a:ext uri="{FF2B5EF4-FFF2-40B4-BE49-F238E27FC236}">
                  <a16:creationId xmlns:a16="http://schemas.microsoft.com/office/drawing/2014/main" id="{3B0345F9-3774-FBF1-5A70-648C3528F31B}"/>
                </a:ext>
              </a:extLst>
            </p:cNvPr>
            <p:cNvPicPr>
              <a:picLocks noChangeAspect="1"/>
            </p:cNvPicPr>
            <p:nvPr/>
          </p:nvPicPr>
          <p:blipFill>
            <a:blip r:embed="rId7"/>
            <a:stretch>
              <a:fillRect/>
            </a:stretch>
          </p:blipFill>
          <p:spPr>
            <a:xfrm>
              <a:off x="6971126" y="6513330"/>
              <a:ext cx="346107" cy="152168"/>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6" name="Rectangle 1035">
            <a:extLst>
              <a:ext uri="{FF2B5EF4-FFF2-40B4-BE49-F238E27FC236}">
                <a16:creationId xmlns:a16="http://schemas.microsoft.com/office/drawing/2014/main" id="{2172A0AC-3DCE-4672-BCAF-28FEF91F6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8" name="Rectangle 1037">
            <a:extLst>
              <a:ext uri="{FF2B5EF4-FFF2-40B4-BE49-F238E27FC236}">
                <a16:creationId xmlns:a16="http://schemas.microsoft.com/office/drawing/2014/main" id="{AE6F1C77-EDC9-4C5F-8C1C-62DD46BDA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A069D08-CFCC-AA30-54A2-97A3591383EF}"/>
              </a:ext>
            </a:extLst>
          </p:cNvPr>
          <p:cNvPicPr>
            <a:picLocks noChangeAspect="1"/>
          </p:cNvPicPr>
          <p:nvPr/>
        </p:nvPicPr>
        <p:blipFill>
          <a:blip r:embed="rId3">
            <a:alphaModFix amt="40000"/>
          </a:blip>
          <a:srcRect l="12086" r="26227" b="-1"/>
          <a:stretch/>
        </p:blipFill>
        <p:spPr>
          <a:xfrm>
            <a:off x="20" y="10"/>
            <a:ext cx="6337717" cy="6857990"/>
          </a:xfrm>
          <a:prstGeom prst="rect">
            <a:avLst/>
          </a:prstGeom>
        </p:spPr>
      </p:pic>
      <p:pic>
        <p:nvPicPr>
          <p:cNvPr id="1026" name="Picture 2" descr="Up to eleven - Wikipedia">
            <a:extLst>
              <a:ext uri="{FF2B5EF4-FFF2-40B4-BE49-F238E27FC236}">
                <a16:creationId xmlns:a16="http://schemas.microsoft.com/office/drawing/2014/main" id="{2DB419AB-D5E9-C645-50C4-E289FCE5959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18000"/>
                    </a14:imgEffect>
                  </a14:imgLayer>
                </a14:imgProps>
              </a:ext>
              <a:ext uri="{28A0092B-C50C-407E-A947-70E740481C1C}">
                <a14:useLocalDpi xmlns:a14="http://schemas.microsoft.com/office/drawing/2010/main" val="0"/>
              </a:ext>
            </a:extLst>
          </a:blip>
          <a:srcRect l="19001" r="45967" b="-1"/>
          <a:stretch/>
        </p:blipFill>
        <p:spPr bwMode="auto">
          <a:xfrm>
            <a:off x="4669497"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B78AB183-E7BC-D863-D08A-51CFE3891049}"/>
              </a:ext>
            </a:extLst>
          </p:cNvPr>
          <p:cNvSpPr txBox="1">
            <a:spLocks/>
          </p:cNvSpPr>
          <p:nvPr/>
        </p:nvSpPr>
        <p:spPr>
          <a:xfrm>
            <a:off x="358485" y="990283"/>
            <a:ext cx="6502148" cy="1185758"/>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3600" b="1" dirty="0">
                <a:solidFill>
                  <a:schemeClr val="bg1"/>
                </a:solidFill>
              </a:rPr>
              <a:t>Role of AI and XP</a:t>
            </a:r>
          </a:p>
        </p:txBody>
      </p:sp>
      <p:sp>
        <p:nvSpPr>
          <p:cNvPr id="7" name="TextBox 6">
            <a:extLst>
              <a:ext uri="{FF2B5EF4-FFF2-40B4-BE49-F238E27FC236}">
                <a16:creationId xmlns:a16="http://schemas.microsoft.com/office/drawing/2014/main" id="{6BC0D0D1-F8E4-855F-2D82-E41C6E8D37FB}"/>
              </a:ext>
            </a:extLst>
          </p:cNvPr>
          <p:cNvSpPr txBox="1"/>
          <p:nvPr/>
        </p:nvSpPr>
        <p:spPr>
          <a:xfrm>
            <a:off x="358484" y="2875547"/>
            <a:ext cx="6502148" cy="3617850"/>
          </a:xfrm>
          <a:prstGeom prst="rect">
            <a:avLst/>
          </a:prstGeom>
        </p:spPr>
        <p:txBody>
          <a:bodyPr vert="horz" lIns="91440" tIns="45720" rIns="91440" bIns="45720" rtlCol="0">
            <a:normAutofit/>
          </a:bodyPr>
          <a:lstStyle/>
          <a:p>
            <a:pPr defTabSz="914400">
              <a:lnSpc>
                <a:spcPct val="90000"/>
              </a:lnSpc>
              <a:spcBef>
                <a:spcPts val="1000"/>
              </a:spcBef>
              <a:spcAft>
                <a:spcPts val="720"/>
              </a:spcAft>
            </a:pPr>
            <a:br>
              <a:rPr lang="en-US" sz="2400" dirty="0">
                <a:solidFill>
                  <a:schemeClr val="bg1"/>
                </a:solidFill>
                <a:latin typeface="Roboto" panose="02000000000000000000" pitchFamily="2" charset="0"/>
                <a:ea typeface="Roboto" panose="02000000000000000000" pitchFamily="2" charset="0"/>
              </a:rPr>
            </a:br>
            <a:r>
              <a:rPr lang="en-US" sz="2400" dirty="0">
                <a:solidFill>
                  <a:schemeClr val="bg1"/>
                </a:solidFill>
                <a:latin typeface="Roboto" panose="02000000000000000000" pitchFamily="2" charset="0"/>
                <a:ea typeface="Roboto" panose="02000000000000000000" pitchFamily="2" charset="0"/>
              </a:rPr>
              <a:t>Maximizing XP with AI</a:t>
            </a:r>
            <a:endParaRPr lang="en-US" sz="2000" dirty="0">
              <a:solidFill>
                <a:schemeClr val="bg1"/>
              </a:solidFill>
              <a:latin typeface="Roboto" panose="02000000000000000000" pitchFamily="2" charset="0"/>
              <a:ea typeface="Roboto" panose="02000000000000000000" pitchFamily="2" charset="0"/>
            </a:endParaRPr>
          </a:p>
          <a:p>
            <a:pPr defTabSz="914400">
              <a:lnSpc>
                <a:spcPct val="90000"/>
              </a:lnSpc>
              <a:spcBef>
                <a:spcPts val="1000"/>
              </a:spcBef>
              <a:spcAft>
                <a:spcPts val="720"/>
              </a:spcAft>
            </a:pPr>
            <a:endParaRPr lang="en-US" i="1" dirty="0">
              <a:solidFill>
                <a:schemeClr val="bg1"/>
              </a:solidFill>
              <a:latin typeface="Dank Mono" pitchFamily="2" charset="77"/>
              <a:ea typeface="Roboto" panose="02000000000000000000" pitchFamily="2" charset="0"/>
            </a:endParaRP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AI boosts efficiency and innovation</a:t>
            </a: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XP: If it's good, turn the dial up to 11</a:t>
            </a: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AI enhances XP's continuous feedback loops</a:t>
            </a:r>
          </a:p>
        </p:txBody>
      </p:sp>
      <p:grpSp>
        <p:nvGrpSpPr>
          <p:cNvPr id="3" name="Group 2">
            <a:extLst>
              <a:ext uri="{FF2B5EF4-FFF2-40B4-BE49-F238E27FC236}">
                <a16:creationId xmlns:a16="http://schemas.microsoft.com/office/drawing/2014/main" id="{4716DC0D-8029-5047-B346-3E8429B44ADA}"/>
              </a:ext>
            </a:extLst>
          </p:cNvPr>
          <p:cNvGrpSpPr/>
          <p:nvPr/>
        </p:nvGrpSpPr>
        <p:grpSpPr>
          <a:xfrm>
            <a:off x="6807132" y="6113915"/>
            <a:ext cx="2750268" cy="744075"/>
            <a:chOff x="6737684" y="6033810"/>
            <a:chExt cx="2750268" cy="744075"/>
          </a:xfrm>
        </p:grpSpPr>
        <p:sp>
          <p:nvSpPr>
            <p:cNvPr id="4" name="Rounded Rectangle 3">
              <a:extLst>
                <a:ext uri="{FF2B5EF4-FFF2-40B4-BE49-F238E27FC236}">
                  <a16:creationId xmlns:a16="http://schemas.microsoft.com/office/drawing/2014/main" id="{772EC6BA-DF7C-CE90-8716-B5696D2AE6E3}"/>
                </a:ext>
              </a:extLst>
            </p:cNvPr>
            <p:cNvSpPr/>
            <p:nvPr/>
          </p:nvSpPr>
          <p:spPr>
            <a:xfrm>
              <a:off x="6737684" y="6046063"/>
              <a:ext cx="2300438" cy="698425"/>
            </a:xfrm>
            <a:prstGeom prst="roundRect">
              <a:avLst/>
            </a:prstGeom>
            <a:solidFill>
              <a:schemeClr val="tx1">
                <a:alpha val="40422"/>
              </a:schemeClr>
            </a:solidFill>
            <a:ln>
              <a:noFill/>
            </a:ln>
            <a:effectLst>
              <a:glow>
                <a:schemeClr val="accent1"/>
              </a:glow>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B4C3FE5A-FBC4-2FF9-09B2-436821D4F89D}"/>
                </a:ext>
              </a:extLst>
            </p:cNvPr>
            <p:cNvSpPr txBox="1">
              <a:spLocks/>
            </p:cNvSpPr>
            <p:nvPr/>
          </p:nvSpPr>
          <p:spPr>
            <a:xfrm>
              <a:off x="7533925" y="6088973"/>
              <a:ext cx="1684519"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600" dirty="0">
                  <a:solidFill>
                    <a:schemeClr val="bg1"/>
                  </a:solidFill>
                </a:rPr>
                <a:t>Justin Beall</a:t>
              </a:r>
            </a:p>
          </p:txBody>
        </p:sp>
        <p:sp>
          <p:nvSpPr>
            <p:cNvPr id="9" name="Title 1">
              <a:extLst>
                <a:ext uri="{FF2B5EF4-FFF2-40B4-BE49-F238E27FC236}">
                  <a16:creationId xmlns:a16="http://schemas.microsoft.com/office/drawing/2014/main" id="{50498F2D-A53F-95E5-0803-4FB9B211AD29}"/>
                </a:ext>
              </a:extLst>
            </p:cNvPr>
            <p:cNvSpPr txBox="1">
              <a:spLocks/>
            </p:cNvSpPr>
            <p:nvPr/>
          </p:nvSpPr>
          <p:spPr>
            <a:xfrm>
              <a:off x="7748337" y="6395280"/>
              <a:ext cx="1739615"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200" i="1" dirty="0">
                  <a:solidFill>
                    <a:schemeClr val="bg1"/>
                  </a:solidFill>
                </a:rPr>
                <a:t>/justin-beall</a:t>
              </a:r>
            </a:p>
          </p:txBody>
        </p:sp>
        <p:pic>
          <p:nvPicPr>
            <p:cNvPr id="10" name="Picture 2" descr="Linkedin - Free social media icons">
              <a:extLst>
                <a:ext uri="{FF2B5EF4-FFF2-40B4-BE49-F238E27FC236}">
                  <a16:creationId xmlns:a16="http://schemas.microsoft.com/office/drawing/2014/main" id="{B9B0F2A5-6491-C0FA-DF6A-EA467783407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62419" y="6445818"/>
              <a:ext cx="144159" cy="14415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neon light with a brain and gears&#10;&#10;Description automatically generated">
              <a:extLst>
                <a:ext uri="{FF2B5EF4-FFF2-40B4-BE49-F238E27FC236}">
                  <a16:creationId xmlns:a16="http://schemas.microsoft.com/office/drawing/2014/main" id="{6151307B-E73E-F58D-0B35-E2FBF5CB9EF0}"/>
                </a:ext>
              </a:extLst>
            </p:cNvPr>
            <p:cNvPicPr>
              <a:picLocks noChangeAspect="1"/>
            </p:cNvPicPr>
            <p:nvPr/>
          </p:nvPicPr>
          <p:blipFill>
            <a:blip r:embed="rId7"/>
            <a:stretch>
              <a:fillRect/>
            </a:stretch>
          </p:blipFill>
          <p:spPr>
            <a:xfrm>
              <a:off x="6740454" y="6033810"/>
              <a:ext cx="849741" cy="655515"/>
            </a:xfrm>
            <a:prstGeom prst="rect">
              <a:avLst/>
            </a:prstGeom>
          </p:spPr>
        </p:pic>
        <p:pic>
          <p:nvPicPr>
            <p:cNvPr id="12" name="Picture 11" descr="A blue circle with black text&#10;&#10;Description automatically generated">
              <a:extLst>
                <a:ext uri="{FF2B5EF4-FFF2-40B4-BE49-F238E27FC236}">
                  <a16:creationId xmlns:a16="http://schemas.microsoft.com/office/drawing/2014/main" id="{C6DAB613-47C8-7748-4449-AF16798B872A}"/>
                </a:ext>
              </a:extLst>
            </p:cNvPr>
            <p:cNvPicPr>
              <a:picLocks noChangeAspect="1"/>
            </p:cNvPicPr>
            <p:nvPr/>
          </p:nvPicPr>
          <p:blipFill>
            <a:blip r:embed="rId8"/>
            <a:stretch>
              <a:fillRect/>
            </a:stretch>
          </p:blipFill>
          <p:spPr>
            <a:xfrm>
              <a:off x="6971126" y="6513330"/>
              <a:ext cx="346107" cy="152168"/>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98091D6-0286-A44D-808E-3A356B0C232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5000"/>
                    </a14:imgEffect>
                  </a14:imgLayer>
                </a14:imgProps>
              </a:ext>
            </a:extLst>
          </a:blip>
          <a:srcRect l="13983" t="6484" r="26840" b="-1"/>
          <a:stretch/>
        </p:blipFill>
        <p:spPr>
          <a:xfrm>
            <a:off x="2642616" y="10"/>
            <a:ext cx="6501384" cy="6857990"/>
          </a:xfrm>
          <a:prstGeom prst="rect">
            <a:avLst/>
          </a:prstGeom>
        </p:spPr>
      </p:pic>
      <p:sp>
        <p:nvSpPr>
          <p:cNvPr id="17" name="Rectangle 16">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1">
            <a:extLst>
              <a:ext uri="{FF2B5EF4-FFF2-40B4-BE49-F238E27FC236}">
                <a16:creationId xmlns:a16="http://schemas.microsoft.com/office/drawing/2014/main" id="{CA4E8806-FA24-2FEC-AB20-701D27AD4918}"/>
              </a:ext>
            </a:extLst>
          </p:cNvPr>
          <p:cNvSpPr txBox="1">
            <a:spLocks/>
          </p:cNvSpPr>
          <p:nvPr/>
        </p:nvSpPr>
        <p:spPr>
          <a:xfrm>
            <a:off x="358485" y="990283"/>
            <a:ext cx="6502148" cy="1185758"/>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3600" b="1" dirty="0">
                <a:solidFill>
                  <a:schemeClr val="bg1"/>
                </a:solidFill>
              </a:rPr>
              <a:t>AI-Powered</a:t>
            </a:r>
            <a:br>
              <a:rPr lang="en-US" sz="3600" b="1" dirty="0">
                <a:solidFill>
                  <a:schemeClr val="bg1"/>
                </a:solidFill>
              </a:rPr>
            </a:br>
            <a:r>
              <a:rPr lang="en-US" sz="3600" b="1" dirty="0">
                <a:solidFill>
                  <a:schemeClr val="bg1"/>
                </a:solidFill>
              </a:rPr>
              <a:t>Product Development</a:t>
            </a:r>
          </a:p>
        </p:txBody>
      </p:sp>
      <p:sp>
        <p:nvSpPr>
          <p:cNvPr id="4" name="TextBox 3">
            <a:extLst>
              <a:ext uri="{FF2B5EF4-FFF2-40B4-BE49-F238E27FC236}">
                <a16:creationId xmlns:a16="http://schemas.microsoft.com/office/drawing/2014/main" id="{454EC8F3-0C4F-E6DD-F64D-721C0603CCB9}"/>
              </a:ext>
            </a:extLst>
          </p:cNvPr>
          <p:cNvSpPr txBox="1"/>
          <p:nvPr/>
        </p:nvSpPr>
        <p:spPr>
          <a:xfrm>
            <a:off x="358484" y="2875547"/>
            <a:ext cx="6502148" cy="3617850"/>
          </a:xfrm>
          <a:prstGeom prst="rect">
            <a:avLst/>
          </a:prstGeom>
        </p:spPr>
        <p:txBody>
          <a:bodyPr vert="horz" lIns="91440" tIns="45720" rIns="91440" bIns="45720" rtlCol="0">
            <a:normAutofit/>
          </a:bodyPr>
          <a:lstStyle/>
          <a:p>
            <a:pPr defTabSz="914400">
              <a:lnSpc>
                <a:spcPct val="90000"/>
              </a:lnSpc>
              <a:spcBef>
                <a:spcPts val="1000"/>
              </a:spcBef>
              <a:spcAft>
                <a:spcPts val="720"/>
              </a:spcAft>
            </a:pPr>
            <a:br>
              <a:rPr lang="en-US" sz="2400" dirty="0">
                <a:solidFill>
                  <a:schemeClr val="bg1"/>
                </a:solidFill>
                <a:latin typeface="Roboto" panose="02000000000000000000" pitchFamily="2" charset="0"/>
                <a:ea typeface="Roboto" panose="02000000000000000000" pitchFamily="2" charset="0"/>
              </a:rPr>
            </a:br>
            <a:endParaRPr lang="en-US" sz="2400" dirty="0">
              <a:solidFill>
                <a:schemeClr val="bg1"/>
              </a:solidFill>
              <a:latin typeface="Roboto" panose="02000000000000000000" pitchFamily="2" charset="0"/>
              <a:ea typeface="Roboto" panose="02000000000000000000" pitchFamily="2" charset="0"/>
            </a:endParaRPr>
          </a:p>
          <a:p>
            <a:pPr defTabSz="914400">
              <a:lnSpc>
                <a:spcPct val="90000"/>
              </a:lnSpc>
              <a:spcBef>
                <a:spcPts val="1000"/>
              </a:spcBef>
              <a:spcAft>
                <a:spcPts val="720"/>
              </a:spcAft>
            </a:pPr>
            <a:endParaRPr lang="en-US" i="1" dirty="0">
              <a:solidFill>
                <a:schemeClr val="bg1"/>
              </a:solidFill>
              <a:latin typeface="Dank Mono" pitchFamily="2" charset="77"/>
              <a:ea typeface="Roboto" panose="02000000000000000000" pitchFamily="2" charset="0"/>
            </a:endParaRP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From User Story to Deployment</a:t>
            </a:r>
          </a:p>
        </p:txBody>
      </p:sp>
      <p:grpSp>
        <p:nvGrpSpPr>
          <p:cNvPr id="8" name="Group 7">
            <a:extLst>
              <a:ext uri="{FF2B5EF4-FFF2-40B4-BE49-F238E27FC236}">
                <a16:creationId xmlns:a16="http://schemas.microsoft.com/office/drawing/2014/main" id="{57A9D875-0D81-9F31-B3E6-B525FDFBCBC0}"/>
              </a:ext>
            </a:extLst>
          </p:cNvPr>
          <p:cNvGrpSpPr/>
          <p:nvPr/>
        </p:nvGrpSpPr>
        <p:grpSpPr>
          <a:xfrm>
            <a:off x="6807132" y="6113915"/>
            <a:ext cx="2750268" cy="744075"/>
            <a:chOff x="6737684" y="6033810"/>
            <a:chExt cx="2750268" cy="744075"/>
          </a:xfrm>
        </p:grpSpPr>
        <p:sp>
          <p:nvSpPr>
            <p:cNvPr id="9" name="Rounded Rectangle 8">
              <a:extLst>
                <a:ext uri="{FF2B5EF4-FFF2-40B4-BE49-F238E27FC236}">
                  <a16:creationId xmlns:a16="http://schemas.microsoft.com/office/drawing/2014/main" id="{BDF876C6-3581-138E-F0C5-61BE5623A250}"/>
                </a:ext>
              </a:extLst>
            </p:cNvPr>
            <p:cNvSpPr/>
            <p:nvPr/>
          </p:nvSpPr>
          <p:spPr>
            <a:xfrm>
              <a:off x="6737684" y="6046063"/>
              <a:ext cx="2300438" cy="698425"/>
            </a:xfrm>
            <a:prstGeom prst="roundRect">
              <a:avLst/>
            </a:prstGeom>
            <a:solidFill>
              <a:schemeClr val="tx1">
                <a:alpha val="40422"/>
              </a:schemeClr>
            </a:solidFill>
            <a:ln>
              <a:noFill/>
            </a:ln>
            <a:effectLst>
              <a:glow>
                <a:schemeClr val="accent1"/>
              </a:glow>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F4364264-BC47-4D9D-9C8E-382A8A844FBA}"/>
                </a:ext>
              </a:extLst>
            </p:cNvPr>
            <p:cNvSpPr txBox="1">
              <a:spLocks/>
            </p:cNvSpPr>
            <p:nvPr/>
          </p:nvSpPr>
          <p:spPr>
            <a:xfrm>
              <a:off x="7533925" y="6088973"/>
              <a:ext cx="1684519"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600" dirty="0">
                  <a:solidFill>
                    <a:schemeClr val="bg1"/>
                  </a:solidFill>
                </a:rPr>
                <a:t>Justin Beall</a:t>
              </a:r>
            </a:p>
          </p:txBody>
        </p:sp>
        <p:sp>
          <p:nvSpPr>
            <p:cNvPr id="12" name="Title 1">
              <a:extLst>
                <a:ext uri="{FF2B5EF4-FFF2-40B4-BE49-F238E27FC236}">
                  <a16:creationId xmlns:a16="http://schemas.microsoft.com/office/drawing/2014/main" id="{D54CA088-0509-7ECD-0848-62AEA1E721F9}"/>
                </a:ext>
              </a:extLst>
            </p:cNvPr>
            <p:cNvSpPr txBox="1">
              <a:spLocks/>
            </p:cNvSpPr>
            <p:nvPr/>
          </p:nvSpPr>
          <p:spPr>
            <a:xfrm>
              <a:off x="7748337" y="6395280"/>
              <a:ext cx="1739615"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200" i="1" dirty="0">
                  <a:solidFill>
                    <a:schemeClr val="bg1"/>
                  </a:solidFill>
                </a:rPr>
                <a:t>/justin-beall</a:t>
              </a:r>
            </a:p>
          </p:txBody>
        </p:sp>
        <p:pic>
          <p:nvPicPr>
            <p:cNvPr id="13" name="Picture 2" descr="Linkedin - Free social media icons">
              <a:extLst>
                <a:ext uri="{FF2B5EF4-FFF2-40B4-BE49-F238E27FC236}">
                  <a16:creationId xmlns:a16="http://schemas.microsoft.com/office/drawing/2014/main" id="{7D968467-927F-F3C7-2A12-31987101F8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62419" y="6445818"/>
              <a:ext cx="144159" cy="14415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A neon light with a brain and gears&#10;&#10;Description automatically generated">
              <a:extLst>
                <a:ext uri="{FF2B5EF4-FFF2-40B4-BE49-F238E27FC236}">
                  <a16:creationId xmlns:a16="http://schemas.microsoft.com/office/drawing/2014/main" id="{3B4A24BE-303D-1AB5-49C9-3F47FFC0A581}"/>
                </a:ext>
              </a:extLst>
            </p:cNvPr>
            <p:cNvPicPr>
              <a:picLocks noChangeAspect="1"/>
            </p:cNvPicPr>
            <p:nvPr/>
          </p:nvPicPr>
          <p:blipFill>
            <a:blip r:embed="rId6"/>
            <a:stretch>
              <a:fillRect/>
            </a:stretch>
          </p:blipFill>
          <p:spPr>
            <a:xfrm>
              <a:off x="6740454" y="6033810"/>
              <a:ext cx="849741" cy="655515"/>
            </a:xfrm>
            <a:prstGeom prst="rect">
              <a:avLst/>
            </a:prstGeom>
          </p:spPr>
        </p:pic>
        <p:pic>
          <p:nvPicPr>
            <p:cNvPr id="16" name="Picture 15" descr="A blue circle with black text&#10;&#10;Description automatically generated">
              <a:extLst>
                <a:ext uri="{FF2B5EF4-FFF2-40B4-BE49-F238E27FC236}">
                  <a16:creationId xmlns:a16="http://schemas.microsoft.com/office/drawing/2014/main" id="{0990BCFD-E994-6379-3FCD-7600E5557954}"/>
                </a:ext>
              </a:extLst>
            </p:cNvPr>
            <p:cNvPicPr>
              <a:picLocks noChangeAspect="1"/>
            </p:cNvPicPr>
            <p:nvPr/>
          </p:nvPicPr>
          <p:blipFill>
            <a:blip r:embed="rId7"/>
            <a:stretch>
              <a:fillRect/>
            </a:stretch>
          </p:blipFill>
          <p:spPr>
            <a:xfrm>
              <a:off x="6971126" y="6513330"/>
              <a:ext cx="346107" cy="152168"/>
            </a:xfrm>
            <a:prstGeom prst="rect">
              <a:avLst/>
            </a:prstGeom>
          </p:spPr>
        </p:pic>
      </p:gr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0060" y="5576887"/>
            <a:ext cx="8183880" cy="1113280"/>
          </a:xfrm>
        </p:spPr>
        <p:txBody>
          <a:bodyPr vert="horz" lIns="91440" tIns="45720" rIns="91440" bIns="45720" rtlCol="0" anchor="ctr">
            <a:normAutofit/>
          </a:bodyPr>
          <a:lstStyle/>
          <a:p>
            <a:pPr defTabSz="914400">
              <a:lnSpc>
                <a:spcPct val="90000"/>
              </a:lnSpc>
            </a:pPr>
            <a:r>
              <a:rPr lang="en-US" sz="2000" dirty="0"/>
              <a:t>https://</a:t>
            </a:r>
            <a:r>
              <a:rPr lang="en-US" sz="2000" dirty="0" err="1"/>
              <a:t>tinyurl.com</a:t>
            </a:r>
            <a:r>
              <a:rPr lang="en-US" sz="2000" dirty="0"/>
              <a:t>/ai-concept-to-code</a:t>
            </a:r>
          </a:p>
        </p:txBody>
      </p:sp>
      <p:pic>
        <p:nvPicPr>
          <p:cNvPr id="6" name="Picture 5">
            <a:extLst>
              <a:ext uri="{FF2B5EF4-FFF2-40B4-BE49-F238E27FC236}">
                <a16:creationId xmlns:a16="http://schemas.microsoft.com/office/drawing/2014/main" id="{7D0D0344-629B-3906-0E53-22BEB1B0EB2E}"/>
              </a:ext>
            </a:extLst>
          </p:cNvPr>
          <p:cNvPicPr>
            <a:picLocks noChangeAspect="1"/>
          </p:cNvPicPr>
          <p:nvPr/>
        </p:nvPicPr>
        <p:blipFill>
          <a:blip r:embed="rId3"/>
          <a:srcRect l="2412" r="2412"/>
          <a:stretch/>
        </p:blipFill>
        <p:spPr>
          <a:xfrm>
            <a:off x="81053" y="84221"/>
            <a:ext cx="8981894" cy="5308433"/>
          </a:xfrm>
          <a:prstGeom prst="rect">
            <a:avLst/>
          </a:prstGeom>
          <a:ln w="19050">
            <a:solidFill>
              <a:schemeClr val="tx1"/>
            </a:solidFill>
            <a:miter lim="800000"/>
          </a:ln>
        </p:spPr>
      </p:pic>
      <p:pic>
        <p:nvPicPr>
          <p:cNvPr id="12" name="Picture 11" descr="A close up of a logo&#10;&#10;Description automatically generated">
            <a:extLst>
              <a:ext uri="{FF2B5EF4-FFF2-40B4-BE49-F238E27FC236}">
                <a16:creationId xmlns:a16="http://schemas.microsoft.com/office/drawing/2014/main" id="{74899141-1B52-878F-37C9-69A46472AA14}"/>
              </a:ext>
            </a:extLst>
          </p:cNvPr>
          <p:cNvPicPr>
            <a:picLocks noChangeAspect="1"/>
          </p:cNvPicPr>
          <p:nvPr/>
        </p:nvPicPr>
        <p:blipFill>
          <a:blip r:embed="rId4"/>
          <a:stretch>
            <a:fillRect/>
          </a:stretch>
        </p:blipFill>
        <p:spPr>
          <a:xfrm>
            <a:off x="7725082" y="6028572"/>
            <a:ext cx="1332149" cy="749334"/>
          </a:xfrm>
          <a:prstGeom prst="rect">
            <a:avLst/>
          </a:prstGeom>
          <a:effectLst>
            <a:glow rad="101600">
              <a:schemeClr val="tx1">
                <a:alpha val="50356"/>
              </a:schemeClr>
            </a:glow>
            <a:softEdge rad="25400"/>
          </a:effectLst>
        </p:spPr>
      </p:pic>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up of a map&#10;&#10;Description automatically generated">
            <a:extLst>
              <a:ext uri="{FF2B5EF4-FFF2-40B4-BE49-F238E27FC236}">
                <a16:creationId xmlns:a16="http://schemas.microsoft.com/office/drawing/2014/main" id="{1BB40C22-DB5D-C50B-6CB9-B25870026BEE}"/>
              </a:ext>
            </a:extLst>
          </p:cNvPr>
          <p:cNvPicPr>
            <a:picLocks noChangeAspect="1"/>
          </p:cNvPicPr>
          <p:nvPr/>
        </p:nvPicPr>
        <p:blipFill>
          <a:blip r:embed="rId3"/>
          <a:srcRect t="3468" r="9091" b="24379"/>
          <a:stretch/>
        </p:blipFill>
        <p:spPr>
          <a:xfrm>
            <a:off x="2641851" y="10"/>
            <a:ext cx="6502149" cy="6857990"/>
          </a:xfrm>
          <a:prstGeom prst="rect">
            <a:avLst/>
          </a:prstGeom>
        </p:spPr>
      </p:pic>
      <p:sp>
        <p:nvSpPr>
          <p:cNvPr id="15" name="Rectangle 14">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DBDA2B2-0074-6788-86A4-0E031F8C0457}"/>
              </a:ext>
            </a:extLst>
          </p:cNvPr>
          <p:cNvSpPr txBox="1">
            <a:spLocks/>
          </p:cNvSpPr>
          <p:nvPr/>
        </p:nvSpPr>
        <p:spPr>
          <a:xfrm>
            <a:off x="358485" y="990283"/>
            <a:ext cx="6502148" cy="1185758"/>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3600" b="1" dirty="0">
                <a:solidFill>
                  <a:schemeClr val="bg1"/>
                </a:solidFill>
              </a:rPr>
              <a:t>Core Principles </a:t>
            </a:r>
            <a:br>
              <a:rPr lang="en-US" sz="3600" b="1" dirty="0">
                <a:solidFill>
                  <a:schemeClr val="bg1"/>
                </a:solidFill>
              </a:rPr>
            </a:br>
            <a:r>
              <a:rPr lang="en-US" sz="3600" b="1" dirty="0">
                <a:solidFill>
                  <a:schemeClr val="bg1"/>
                </a:solidFill>
              </a:rPr>
              <a:t>of AI-XP</a:t>
            </a:r>
          </a:p>
          <a:p>
            <a:pPr algn="l" defTabSz="914400">
              <a:lnSpc>
                <a:spcPct val="90000"/>
              </a:lnSpc>
            </a:pPr>
            <a:endParaRPr lang="en-US" sz="3600" b="1" dirty="0">
              <a:solidFill>
                <a:schemeClr val="bg1"/>
              </a:solidFill>
            </a:endParaRPr>
          </a:p>
        </p:txBody>
      </p:sp>
      <p:sp>
        <p:nvSpPr>
          <p:cNvPr id="3" name="TextBox 2">
            <a:extLst>
              <a:ext uri="{FF2B5EF4-FFF2-40B4-BE49-F238E27FC236}">
                <a16:creationId xmlns:a16="http://schemas.microsoft.com/office/drawing/2014/main" id="{E227F270-41FC-1DBF-48F5-ED1387819547}"/>
              </a:ext>
            </a:extLst>
          </p:cNvPr>
          <p:cNvSpPr txBox="1"/>
          <p:nvPr/>
        </p:nvSpPr>
        <p:spPr>
          <a:xfrm>
            <a:off x="358484" y="2875547"/>
            <a:ext cx="6502148" cy="3617850"/>
          </a:xfrm>
          <a:prstGeom prst="rect">
            <a:avLst/>
          </a:prstGeom>
        </p:spPr>
        <p:txBody>
          <a:bodyPr vert="horz" lIns="91440" tIns="45720" rIns="91440" bIns="45720" rtlCol="0">
            <a:normAutofit/>
          </a:bodyPr>
          <a:lstStyle/>
          <a:p>
            <a:pPr defTabSz="914400">
              <a:lnSpc>
                <a:spcPct val="90000"/>
              </a:lnSpc>
              <a:spcBef>
                <a:spcPts val="1000"/>
              </a:spcBef>
              <a:spcAft>
                <a:spcPts val="720"/>
              </a:spcAft>
            </a:pPr>
            <a:br>
              <a:rPr lang="en-US" sz="2400" dirty="0">
                <a:solidFill>
                  <a:schemeClr val="bg1"/>
                </a:solidFill>
                <a:latin typeface="Roboto" panose="02000000000000000000" pitchFamily="2" charset="0"/>
                <a:ea typeface="Roboto" panose="02000000000000000000" pitchFamily="2" charset="0"/>
              </a:rPr>
            </a:br>
            <a:r>
              <a:rPr lang="en-US" sz="2400" dirty="0">
                <a:solidFill>
                  <a:schemeClr val="bg1"/>
                </a:solidFill>
                <a:latin typeface="Roboto" panose="02000000000000000000" pitchFamily="2" charset="0"/>
                <a:ea typeface="Roboto" panose="02000000000000000000" pitchFamily="2" charset="0"/>
              </a:rPr>
              <a:t>Embracing the Core Values</a:t>
            </a:r>
            <a:endParaRPr lang="en-US" i="1" dirty="0">
              <a:solidFill>
                <a:schemeClr val="bg1"/>
              </a:solidFill>
              <a:latin typeface="Dank Mono" pitchFamily="2" charset="77"/>
              <a:ea typeface="Roboto" panose="02000000000000000000" pitchFamily="2" charset="0"/>
            </a:endParaRPr>
          </a:p>
          <a:p>
            <a:pPr defTabSz="914400">
              <a:lnSpc>
                <a:spcPct val="90000"/>
              </a:lnSpc>
              <a:spcBef>
                <a:spcPts val="1000"/>
              </a:spcBef>
              <a:spcAft>
                <a:spcPts val="720"/>
              </a:spcAft>
            </a:pPr>
            <a:endParaRPr lang="en-US" i="1" dirty="0">
              <a:solidFill>
                <a:schemeClr val="bg1"/>
              </a:solidFill>
              <a:latin typeface="Dank Mono" pitchFamily="2" charset="77"/>
              <a:ea typeface="Roboto" panose="02000000000000000000" pitchFamily="2" charset="0"/>
            </a:endParaRP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Continuous Feedback &amp; Improvement</a:t>
            </a: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Customer-Centric Collaboration</a:t>
            </a: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Courage to Innovate</a:t>
            </a:r>
          </a:p>
        </p:txBody>
      </p:sp>
      <p:grpSp>
        <p:nvGrpSpPr>
          <p:cNvPr id="6" name="Group 5">
            <a:extLst>
              <a:ext uri="{FF2B5EF4-FFF2-40B4-BE49-F238E27FC236}">
                <a16:creationId xmlns:a16="http://schemas.microsoft.com/office/drawing/2014/main" id="{5E6A1C74-05C1-E37D-E8E2-3EF777092E09}"/>
              </a:ext>
            </a:extLst>
          </p:cNvPr>
          <p:cNvGrpSpPr/>
          <p:nvPr/>
        </p:nvGrpSpPr>
        <p:grpSpPr>
          <a:xfrm>
            <a:off x="6807132" y="6113915"/>
            <a:ext cx="2750268" cy="744075"/>
            <a:chOff x="6737684" y="6033810"/>
            <a:chExt cx="2750268" cy="744075"/>
          </a:xfrm>
        </p:grpSpPr>
        <p:sp>
          <p:nvSpPr>
            <p:cNvPr id="7" name="Rounded Rectangle 6">
              <a:extLst>
                <a:ext uri="{FF2B5EF4-FFF2-40B4-BE49-F238E27FC236}">
                  <a16:creationId xmlns:a16="http://schemas.microsoft.com/office/drawing/2014/main" id="{D420A97D-76F5-C7A3-E80E-AD41A6FAC486}"/>
                </a:ext>
              </a:extLst>
            </p:cNvPr>
            <p:cNvSpPr/>
            <p:nvPr/>
          </p:nvSpPr>
          <p:spPr>
            <a:xfrm>
              <a:off x="6737684" y="6046063"/>
              <a:ext cx="2300438" cy="698425"/>
            </a:xfrm>
            <a:prstGeom prst="roundRect">
              <a:avLst/>
            </a:prstGeom>
            <a:solidFill>
              <a:schemeClr val="tx1">
                <a:alpha val="40422"/>
              </a:schemeClr>
            </a:solidFill>
            <a:ln>
              <a:noFill/>
            </a:ln>
            <a:effectLst>
              <a:glow>
                <a:schemeClr val="accent1"/>
              </a:glow>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5FA947D7-598E-1BE5-7D80-7AAE793BC076}"/>
                </a:ext>
              </a:extLst>
            </p:cNvPr>
            <p:cNvSpPr txBox="1">
              <a:spLocks/>
            </p:cNvSpPr>
            <p:nvPr/>
          </p:nvSpPr>
          <p:spPr>
            <a:xfrm>
              <a:off x="7533925" y="6088973"/>
              <a:ext cx="1684519"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600" dirty="0">
                  <a:solidFill>
                    <a:schemeClr val="bg1"/>
                  </a:solidFill>
                </a:rPr>
                <a:t>Justin Beall</a:t>
              </a:r>
            </a:p>
          </p:txBody>
        </p:sp>
        <p:sp>
          <p:nvSpPr>
            <p:cNvPr id="9" name="Title 1">
              <a:extLst>
                <a:ext uri="{FF2B5EF4-FFF2-40B4-BE49-F238E27FC236}">
                  <a16:creationId xmlns:a16="http://schemas.microsoft.com/office/drawing/2014/main" id="{E31693B5-0346-F26F-130B-B35D6B3E6579}"/>
                </a:ext>
              </a:extLst>
            </p:cNvPr>
            <p:cNvSpPr txBox="1">
              <a:spLocks/>
            </p:cNvSpPr>
            <p:nvPr/>
          </p:nvSpPr>
          <p:spPr>
            <a:xfrm>
              <a:off x="7748337" y="6395280"/>
              <a:ext cx="1739615"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200" i="1" dirty="0">
                  <a:solidFill>
                    <a:schemeClr val="bg1"/>
                  </a:solidFill>
                </a:rPr>
                <a:t>/justin-beall</a:t>
              </a:r>
            </a:p>
          </p:txBody>
        </p:sp>
        <p:pic>
          <p:nvPicPr>
            <p:cNvPr id="10" name="Picture 2" descr="Linkedin - Free social media icons">
              <a:extLst>
                <a:ext uri="{FF2B5EF4-FFF2-40B4-BE49-F238E27FC236}">
                  <a16:creationId xmlns:a16="http://schemas.microsoft.com/office/drawing/2014/main" id="{DF57E7E9-D64E-A2CA-A304-B7FA439293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2419" y="6445818"/>
              <a:ext cx="144159" cy="14415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neon light with a brain and gears&#10;&#10;Description automatically generated">
              <a:extLst>
                <a:ext uri="{FF2B5EF4-FFF2-40B4-BE49-F238E27FC236}">
                  <a16:creationId xmlns:a16="http://schemas.microsoft.com/office/drawing/2014/main" id="{BD2675FD-6742-646B-241D-C82B60F98D9D}"/>
                </a:ext>
              </a:extLst>
            </p:cNvPr>
            <p:cNvPicPr>
              <a:picLocks noChangeAspect="1"/>
            </p:cNvPicPr>
            <p:nvPr/>
          </p:nvPicPr>
          <p:blipFill>
            <a:blip r:embed="rId5"/>
            <a:stretch>
              <a:fillRect/>
            </a:stretch>
          </p:blipFill>
          <p:spPr>
            <a:xfrm>
              <a:off x="6740454" y="6033810"/>
              <a:ext cx="849741" cy="655515"/>
            </a:xfrm>
            <a:prstGeom prst="rect">
              <a:avLst/>
            </a:prstGeom>
          </p:spPr>
        </p:pic>
        <p:pic>
          <p:nvPicPr>
            <p:cNvPr id="12" name="Picture 11" descr="A blue circle with black text&#10;&#10;Description automatically generated">
              <a:extLst>
                <a:ext uri="{FF2B5EF4-FFF2-40B4-BE49-F238E27FC236}">
                  <a16:creationId xmlns:a16="http://schemas.microsoft.com/office/drawing/2014/main" id="{6A81ECD3-FA44-707F-E2F1-84925671AEE1}"/>
                </a:ext>
              </a:extLst>
            </p:cNvPr>
            <p:cNvPicPr>
              <a:picLocks noChangeAspect="1"/>
            </p:cNvPicPr>
            <p:nvPr/>
          </p:nvPicPr>
          <p:blipFill>
            <a:blip r:embed="rId6"/>
            <a:stretch>
              <a:fillRect/>
            </a:stretch>
          </p:blipFill>
          <p:spPr>
            <a:xfrm>
              <a:off x="6971126" y="6513330"/>
              <a:ext cx="346107" cy="152168"/>
            </a:xfrm>
            <a:prstGeom prst="rect">
              <a:avLst/>
            </a:prstGeom>
          </p:spPr>
        </p:pic>
      </p:grpSp>
    </p:spTree>
    <p:extLst>
      <p:ext uri="{BB962C8B-B14F-4D97-AF65-F5344CB8AC3E}">
        <p14:creationId xmlns:p14="http://schemas.microsoft.com/office/powerpoint/2010/main" val="3852846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469DF90-CBC5-8555-70CE-4BF8C7B07615}"/>
              </a:ext>
            </a:extLst>
          </p:cNvPr>
          <p:cNvPicPr>
            <a:picLocks noChangeAspect="1"/>
          </p:cNvPicPr>
          <p:nvPr/>
        </p:nvPicPr>
        <p:blipFill>
          <a:blip r:embed="rId3"/>
          <a:srcRect t="19222" r="9091" b="8625"/>
          <a:stretch/>
        </p:blipFill>
        <p:spPr>
          <a:xfrm>
            <a:off x="2641851" y="10"/>
            <a:ext cx="6502149" cy="6857990"/>
          </a:xfrm>
          <a:prstGeom prst="rect">
            <a:avLst/>
          </a:prstGeom>
        </p:spPr>
      </p:pic>
      <p:sp>
        <p:nvSpPr>
          <p:cNvPr id="37" name="Rectangle 36">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CBD8E968-ADA9-D98E-6966-C4FC3E2EADA6}"/>
              </a:ext>
            </a:extLst>
          </p:cNvPr>
          <p:cNvSpPr txBox="1">
            <a:spLocks/>
          </p:cNvSpPr>
          <p:nvPr/>
        </p:nvSpPr>
        <p:spPr>
          <a:xfrm>
            <a:off x="6941422" y="5362956"/>
            <a:ext cx="2578608" cy="1124712"/>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spcAft>
                <a:spcPts val="600"/>
              </a:spcAft>
            </a:pPr>
            <a:endParaRPr lang="en-US" sz="2400" b="1" dirty="0">
              <a:solidFill>
                <a:schemeClr val="bg1"/>
              </a:solidFill>
              <a:latin typeface="+mj-lt"/>
            </a:endParaRPr>
          </a:p>
        </p:txBody>
      </p:sp>
      <p:sp>
        <p:nvSpPr>
          <p:cNvPr id="2" name="Title 1">
            <a:extLst>
              <a:ext uri="{FF2B5EF4-FFF2-40B4-BE49-F238E27FC236}">
                <a16:creationId xmlns:a16="http://schemas.microsoft.com/office/drawing/2014/main" id="{DFE3FB85-6CD6-875B-17B9-D8D680AC61EA}"/>
              </a:ext>
            </a:extLst>
          </p:cNvPr>
          <p:cNvSpPr txBox="1">
            <a:spLocks/>
          </p:cNvSpPr>
          <p:nvPr/>
        </p:nvSpPr>
        <p:spPr>
          <a:xfrm>
            <a:off x="358485" y="990283"/>
            <a:ext cx="6502148" cy="1185758"/>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3600" b="1" dirty="0">
                <a:solidFill>
                  <a:schemeClr val="bg1"/>
                </a:solidFill>
              </a:rPr>
              <a:t>AI Integration</a:t>
            </a:r>
          </a:p>
        </p:txBody>
      </p:sp>
      <p:sp>
        <p:nvSpPr>
          <p:cNvPr id="3" name="TextBox 2">
            <a:extLst>
              <a:ext uri="{FF2B5EF4-FFF2-40B4-BE49-F238E27FC236}">
                <a16:creationId xmlns:a16="http://schemas.microsoft.com/office/drawing/2014/main" id="{E50B315F-A3EA-6611-A8CC-A03D34B11D07}"/>
              </a:ext>
            </a:extLst>
          </p:cNvPr>
          <p:cNvSpPr txBox="1"/>
          <p:nvPr/>
        </p:nvSpPr>
        <p:spPr>
          <a:xfrm>
            <a:off x="358484" y="2875547"/>
            <a:ext cx="6502148" cy="3617850"/>
          </a:xfrm>
          <a:prstGeom prst="rect">
            <a:avLst/>
          </a:prstGeom>
        </p:spPr>
        <p:txBody>
          <a:bodyPr vert="horz" lIns="91440" tIns="45720" rIns="91440" bIns="45720" rtlCol="0">
            <a:normAutofit/>
          </a:bodyPr>
          <a:lstStyle/>
          <a:p>
            <a:pPr defTabSz="914400">
              <a:lnSpc>
                <a:spcPct val="90000"/>
              </a:lnSpc>
              <a:spcBef>
                <a:spcPts val="1000"/>
              </a:spcBef>
              <a:spcAft>
                <a:spcPts val="720"/>
              </a:spcAft>
            </a:pPr>
            <a:br>
              <a:rPr lang="en-US" sz="2400" dirty="0">
                <a:solidFill>
                  <a:schemeClr val="bg1"/>
                </a:solidFill>
                <a:latin typeface="Roboto" panose="02000000000000000000" pitchFamily="2" charset="0"/>
                <a:ea typeface="Roboto" panose="02000000000000000000" pitchFamily="2" charset="0"/>
              </a:rPr>
            </a:br>
            <a:r>
              <a:rPr lang="en-US" sz="2400" dirty="0">
                <a:solidFill>
                  <a:schemeClr val="bg1"/>
                </a:solidFill>
                <a:latin typeface="Roboto" panose="02000000000000000000" pitchFamily="2" charset="0"/>
                <a:ea typeface="Roboto" panose="02000000000000000000" pitchFamily="2" charset="0"/>
              </a:rPr>
              <a:t>AI as a Catalyst in XP</a:t>
            </a:r>
            <a:endParaRPr lang="en-US" i="1" dirty="0">
              <a:solidFill>
                <a:schemeClr val="bg1"/>
              </a:solidFill>
              <a:latin typeface="Dank Mono" pitchFamily="2" charset="77"/>
              <a:ea typeface="Roboto" panose="02000000000000000000" pitchFamily="2" charset="0"/>
            </a:endParaRPr>
          </a:p>
          <a:p>
            <a:pPr defTabSz="914400">
              <a:lnSpc>
                <a:spcPct val="90000"/>
              </a:lnSpc>
              <a:spcBef>
                <a:spcPts val="1000"/>
              </a:spcBef>
              <a:spcAft>
                <a:spcPts val="720"/>
              </a:spcAft>
            </a:pPr>
            <a:endParaRPr lang="en-US" i="1" dirty="0">
              <a:solidFill>
                <a:schemeClr val="bg1"/>
              </a:solidFill>
              <a:latin typeface="Dank Mono" pitchFamily="2" charset="77"/>
              <a:ea typeface="Roboto" panose="02000000000000000000" pitchFamily="2" charset="0"/>
            </a:endParaRP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AI-driven insights for better</a:t>
            </a:r>
            <a:br>
              <a:rPr lang="en-US" i="1" dirty="0">
                <a:solidFill>
                  <a:schemeClr val="bg1"/>
                </a:solidFill>
                <a:latin typeface="Dank Mono" pitchFamily="2" charset="77"/>
                <a:ea typeface="Roboto" panose="02000000000000000000" pitchFamily="2" charset="0"/>
              </a:rPr>
            </a:br>
            <a:r>
              <a:rPr lang="en-US" i="1" dirty="0">
                <a:solidFill>
                  <a:schemeClr val="bg1"/>
                </a:solidFill>
                <a:latin typeface="Dank Mono" pitchFamily="2" charset="77"/>
                <a:ea typeface="Roboto" panose="02000000000000000000" pitchFamily="2" charset="0"/>
              </a:rPr>
              <a:t>    decision-making</a:t>
            </a:r>
          </a:p>
          <a:p>
            <a:pPr defTabSz="914400">
              <a:lnSpc>
                <a:spcPct val="90000"/>
              </a:lnSpc>
              <a:spcBef>
                <a:spcPts val="1000"/>
              </a:spcBef>
              <a:spcAft>
                <a:spcPts val="720"/>
              </a:spcAft>
            </a:pPr>
            <a:r>
              <a:rPr lang="en-US" i="1" dirty="0">
                <a:solidFill>
                  <a:schemeClr val="bg1"/>
                </a:solidFill>
                <a:latin typeface="Dank Mono" pitchFamily="2" charset="77"/>
                <a:ea typeface="Roboto" panose="02000000000000000000" pitchFamily="2" charset="0"/>
              </a:rPr>
              <a:t>- Enhancements in planning,</a:t>
            </a:r>
            <a:br>
              <a:rPr lang="en-US" i="1" dirty="0">
                <a:solidFill>
                  <a:schemeClr val="bg1"/>
                </a:solidFill>
                <a:latin typeface="Dank Mono" pitchFamily="2" charset="77"/>
                <a:ea typeface="Roboto" panose="02000000000000000000" pitchFamily="2" charset="0"/>
              </a:rPr>
            </a:br>
            <a:r>
              <a:rPr lang="en-US" i="1" dirty="0">
                <a:solidFill>
                  <a:schemeClr val="bg1"/>
                </a:solidFill>
                <a:latin typeface="Dank Mono" pitchFamily="2" charset="77"/>
                <a:ea typeface="Roboto" panose="02000000000000000000" pitchFamily="2" charset="0"/>
              </a:rPr>
              <a:t>    coding, and testing</a:t>
            </a:r>
          </a:p>
        </p:txBody>
      </p:sp>
      <p:grpSp>
        <p:nvGrpSpPr>
          <p:cNvPr id="8" name="Group 7">
            <a:extLst>
              <a:ext uri="{FF2B5EF4-FFF2-40B4-BE49-F238E27FC236}">
                <a16:creationId xmlns:a16="http://schemas.microsoft.com/office/drawing/2014/main" id="{C205119A-2A30-3238-4983-150B9F3635C1}"/>
              </a:ext>
            </a:extLst>
          </p:cNvPr>
          <p:cNvGrpSpPr/>
          <p:nvPr/>
        </p:nvGrpSpPr>
        <p:grpSpPr>
          <a:xfrm>
            <a:off x="6807132" y="6113915"/>
            <a:ext cx="2750268" cy="744075"/>
            <a:chOff x="6737684" y="6033810"/>
            <a:chExt cx="2750268" cy="744075"/>
          </a:xfrm>
        </p:grpSpPr>
        <p:sp>
          <p:nvSpPr>
            <p:cNvPr id="9" name="Rounded Rectangle 8">
              <a:extLst>
                <a:ext uri="{FF2B5EF4-FFF2-40B4-BE49-F238E27FC236}">
                  <a16:creationId xmlns:a16="http://schemas.microsoft.com/office/drawing/2014/main" id="{3CF82465-7348-F959-C52D-E1A7BA747DCD}"/>
                </a:ext>
              </a:extLst>
            </p:cNvPr>
            <p:cNvSpPr/>
            <p:nvPr/>
          </p:nvSpPr>
          <p:spPr>
            <a:xfrm>
              <a:off x="6737684" y="6046063"/>
              <a:ext cx="2300438" cy="698425"/>
            </a:xfrm>
            <a:prstGeom prst="roundRect">
              <a:avLst/>
            </a:prstGeom>
            <a:solidFill>
              <a:schemeClr val="tx1">
                <a:alpha val="40422"/>
              </a:schemeClr>
            </a:solidFill>
            <a:ln>
              <a:noFill/>
            </a:ln>
            <a:effectLst>
              <a:glow>
                <a:schemeClr val="accent1"/>
              </a:glow>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ECD110B9-9E10-C28C-B211-ADF4CEFF5F64}"/>
                </a:ext>
              </a:extLst>
            </p:cNvPr>
            <p:cNvSpPr txBox="1">
              <a:spLocks/>
            </p:cNvSpPr>
            <p:nvPr/>
          </p:nvSpPr>
          <p:spPr>
            <a:xfrm>
              <a:off x="7533925" y="6088973"/>
              <a:ext cx="1684519"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600" dirty="0">
                  <a:solidFill>
                    <a:schemeClr val="bg1"/>
                  </a:solidFill>
                </a:rPr>
                <a:t>Justin Beall</a:t>
              </a:r>
            </a:p>
          </p:txBody>
        </p:sp>
        <p:sp>
          <p:nvSpPr>
            <p:cNvPr id="11" name="Title 1">
              <a:extLst>
                <a:ext uri="{FF2B5EF4-FFF2-40B4-BE49-F238E27FC236}">
                  <a16:creationId xmlns:a16="http://schemas.microsoft.com/office/drawing/2014/main" id="{FB9E3B84-E1A4-6F3B-3872-BCF0958B3A5E}"/>
                </a:ext>
              </a:extLst>
            </p:cNvPr>
            <p:cNvSpPr txBox="1">
              <a:spLocks/>
            </p:cNvSpPr>
            <p:nvPr/>
          </p:nvSpPr>
          <p:spPr>
            <a:xfrm>
              <a:off x="7748337" y="6395280"/>
              <a:ext cx="1739615" cy="38260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Dank Mono" pitchFamily="2" charset="77"/>
                  <a:ea typeface="+mj-ea"/>
                  <a:cs typeface="+mj-cs"/>
                </a:defRPr>
              </a:lvl1pPr>
            </a:lstStyle>
            <a:p>
              <a:pPr algn="l" defTabSz="914400">
                <a:lnSpc>
                  <a:spcPct val="90000"/>
                </a:lnSpc>
              </a:pPr>
              <a:r>
                <a:rPr lang="en-US" sz="1200" i="1" dirty="0">
                  <a:solidFill>
                    <a:schemeClr val="bg1"/>
                  </a:solidFill>
                </a:rPr>
                <a:t>/justin-beall</a:t>
              </a:r>
            </a:p>
          </p:txBody>
        </p:sp>
        <p:pic>
          <p:nvPicPr>
            <p:cNvPr id="12" name="Picture 2" descr="Linkedin - Free social media icons">
              <a:extLst>
                <a:ext uri="{FF2B5EF4-FFF2-40B4-BE49-F238E27FC236}">
                  <a16:creationId xmlns:a16="http://schemas.microsoft.com/office/drawing/2014/main" id="{9E0AAC32-3D45-F199-C8AA-2E10AB4B31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2419" y="6445818"/>
              <a:ext cx="144159" cy="14415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neon light with a brain and gears&#10;&#10;Description automatically generated">
              <a:extLst>
                <a:ext uri="{FF2B5EF4-FFF2-40B4-BE49-F238E27FC236}">
                  <a16:creationId xmlns:a16="http://schemas.microsoft.com/office/drawing/2014/main" id="{5F01EF8D-9F5C-526B-D1FE-3DDFB45A9A32}"/>
                </a:ext>
              </a:extLst>
            </p:cNvPr>
            <p:cNvPicPr>
              <a:picLocks noChangeAspect="1"/>
            </p:cNvPicPr>
            <p:nvPr/>
          </p:nvPicPr>
          <p:blipFill>
            <a:blip r:embed="rId5"/>
            <a:stretch>
              <a:fillRect/>
            </a:stretch>
          </p:blipFill>
          <p:spPr>
            <a:xfrm>
              <a:off x="6740454" y="6033810"/>
              <a:ext cx="849741" cy="655515"/>
            </a:xfrm>
            <a:prstGeom prst="rect">
              <a:avLst/>
            </a:prstGeom>
          </p:spPr>
        </p:pic>
        <p:pic>
          <p:nvPicPr>
            <p:cNvPr id="14" name="Picture 13" descr="A blue circle with black text&#10;&#10;Description automatically generated">
              <a:extLst>
                <a:ext uri="{FF2B5EF4-FFF2-40B4-BE49-F238E27FC236}">
                  <a16:creationId xmlns:a16="http://schemas.microsoft.com/office/drawing/2014/main" id="{54802BA7-DF79-5959-4717-7BC285FCC551}"/>
                </a:ext>
              </a:extLst>
            </p:cNvPr>
            <p:cNvPicPr>
              <a:picLocks noChangeAspect="1"/>
            </p:cNvPicPr>
            <p:nvPr/>
          </p:nvPicPr>
          <p:blipFill>
            <a:blip r:embed="rId6"/>
            <a:stretch>
              <a:fillRect/>
            </a:stretch>
          </p:blipFill>
          <p:spPr>
            <a:xfrm>
              <a:off x="6971126" y="6513330"/>
              <a:ext cx="346107" cy="152168"/>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5355</TotalTime>
  <Words>4303</Words>
  <Application>Microsoft Macintosh PowerPoint</Application>
  <PresentationFormat>On-screen Show (4:3)</PresentationFormat>
  <Paragraphs>359</Paragraphs>
  <Slides>21</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Dank Mono</vt:lpstr>
      <vt:lpstr>Roboto</vt:lpstr>
      <vt:lpstr>Office Theme</vt:lpstr>
      <vt:lpstr>From Concept to Code: Leveraging LLMs for Agile Excellence</vt:lpstr>
      <vt:lpstr>PowerPoint Presentation</vt:lpstr>
      <vt:lpstr>PowerPoint Presentation</vt:lpstr>
      <vt:lpstr>PowerPoint Presentation</vt:lpstr>
      <vt:lpstr>PowerPoint Presentation</vt:lpstr>
      <vt:lpstr>PowerPoint Presentation</vt:lpstr>
      <vt:lpstr>https://tinyurl.com/ai-concept-to-code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Justin Beall</cp:lastModifiedBy>
  <cp:revision>40</cp:revision>
  <dcterms:created xsi:type="dcterms:W3CDTF">2013-01-27T09:14:16Z</dcterms:created>
  <dcterms:modified xsi:type="dcterms:W3CDTF">2024-09-17T22:44:38Z</dcterms:modified>
  <cp:category/>
</cp:coreProperties>
</file>